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4"/>
  </p:sldMasterIdLst>
  <p:notesMasterIdLst>
    <p:notesMasterId r:id="rId20"/>
  </p:notesMasterIdLst>
  <p:handoutMasterIdLst>
    <p:handoutMasterId r:id="rId21"/>
  </p:handoutMasterIdLst>
  <p:sldIdLst>
    <p:sldId id="256" r:id="rId5"/>
    <p:sldId id="291" r:id="rId6"/>
    <p:sldId id="292" r:id="rId7"/>
    <p:sldId id="293" r:id="rId8"/>
    <p:sldId id="294" r:id="rId9"/>
    <p:sldId id="295" r:id="rId10"/>
    <p:sldId id="296" r:id="rId11"/>
    <p:sldId id="297" r:id="rId12"/>
    <p:sldId id="298" r:id="rId13"/>
    <p:sldId id="299" r:id="rId14"/>
    <p:sldId id="301" r:id="rId15"/>
    <p:sldId id="302" r:id="rId16"/>
    <p:sldId id="303" r:id="rId17"/>
    <p:sldId id="304" r:id="rId18"/>
    <p:sldId id="260" r:id="rId19"/>
  </p:sldIdLst>
  <p:sldSz cx="13004800" cy="7315200"/>
  <p:notesSz cx="6797675" cy="9926638"/>
  <p:defaultTextStyle>
    <a:defPPr>
      <a:defRPr lang="de-DE"/>
    </a:defPPr>
    <a:lvl1pPr algn="l" rtl="0" fontAlgn="base">
      <a:spcBef>
        <a:spcPct val="0"/>
      </a:spcBef>
      <a:spcAft>
        <a:spcPct val="0"/>
      </a:spcAft>
      <a:defRPr sz="2300" kern="1200">
        <a:solidFill>
          <a:schemeClr val="tx1"/>
        </a:solidFill>
        <a:latin typeface="Verdana" pitchFamily="34" charset="0"/>
        <a:ea typeface="+mn-ea"/>
        <a:cs typeface="+mn-cs"/>
      </a:defRPr>
    </a:lvl1pPr>
    <a:lvl2pPr marL="457200" algn="l" rtl="0" fontAlgn="base">
      <a:spcBef>
        <a:spcPct val="0"/>
      </a:spcBef>
      <a:spcAft>
        <a:spcPct val="0"/>
      </a:spcAft>
      <a:defRPr sz="2300" kern="1200">
        <a:solidFill>
          <a:schemeClr val="tx1"/>
        </a:solidFill>
        <a:latin typeface="Verdana" pitchFamily="34" charset="0"/>
        <a:ea typeface="+mn-ea"/>
        <a:cs typeface="+mn-cs"/>
      </a:defRPr>
    </a:lvl2pPr>
    <a:lvl3pPr marL="914400" algn="l" rtl="0" fontAlgn="base">
      <a:spcBef>
        <a:spcPct val="0"/>
      </a:spcBef>
      <a:spcAft>
        <a:spcPct val="0"/>
      </a:spcAft>
      <a:defRPr sz="2300" kern="1200">
        <a:solidFill>
          <a:schemeClr val="tx1"/>
        </a:solidFill>
        <a:latin typeface="Verdana" pitchFamily="34" charset="0"/>
        <a:ea typeface="+mn-ea"/>
        <a:cs typeface="+mn-cs"/>
      </a:defRPr>
    </a:lvl3pPr>
    <a:lvl4pPr marL="1371600" algn="l" rtl="0" fontAlgn="base">
      <a:spcBef>
        <a:spcPct val="0"/>
      </a:spcBef>
      <a:spcAft>
        <a:spcPct val="0"/>
      </a:spcAft>
      <a:defRPr sz="2300" kern="1200">
        <a:solidFill>
          <a:schemeClr val="tx1"/>
        </a:solidFill>
        <a:latin typeface="Verdana" pitchFamily="34" charset="0"/>
        <a:ea typeface="+mn-ea"/>
        <a:cs typeface="+mn-cs"/>
      </a:defRPr>
    </a:lvl4pPr>
    <a:lvl5pPr marL="1828800" algn="l" rtl="0" fontAlgn="base">
      <a:spcBef>
        <a:spcPct val="0"/>
      </a:spcBef>
      <a:spcAft>
        <a:spcPct val="0"/>
      </a:spcAft>
      <a:defRPr sz="2300" kern="1200">
        <a:solidFill>
          <a:schemeClr val="tx1"/>
        </a:solidFill>
        <a:latin typeface="Verdana" pitchFamily="34" charset="0"/>
        <a:ea typeface="+mn-ea"/>
        <a:cs typeface="+mn-cs"/>
      </a:defRPr>
    </a:lvl5pPr>
    <a:lvl6pPr marL="2286000" algn="l" defTabSz="914400" rtl="0" eaLnBrk="1" latinLnBrk="0" hangingPunct="1">
      <a:defRPr sz="2300" kern="1200">
        <a:solidFill>
          <a:schemeClr val="tx1"/>
        </a:solidFill>
        <a:latin typeface="Verdana" pitchFamily="34" charset="0"/>
        <a:ea typeface="+mn-ea"/>
        <a:cs typeface="+mn-cs"/>
      </a:defRPr>
    </a:lvl6pPr>
    <a:lvl7pPr marL="2743200" algn="l" defTabSz="914400" rtl="0" eaLnBrk="1" latinLnBrk="0" hangingPunct="1">
      <a:defRPr sz="2300" kern="1200">
        <a:solidFill>
          <a:schemeClr val="tx1"/>
        </a:solidFill>
        <a:latin typeface="Verdana" pitchFamily="34" charset="0"/>
        <a:ea typeface="+mn-ea"/>
        <a:cs typeface="+mn-cs"/>
      </a:defRPr>
    </a:lvl7pPr>
    <a:lvl8pPr marL="3200400" algn="l" defTabSz="914400" rtl="0" eaLnBrk="1" latinLnBrk="0" hangingPunct="1">
      <a:defRPr sz="2300" kern="1200">
        <a:solidFill>
          <a:schemeClr val="tx1"/>
        </a:solidFill>
        <a:latin typeface="Verdana" pitchFamily="34" charset="0"/>
        <a:ea typeface="+mn-ea"/>
        <a:cs typeface="+mn-cs"/>
      </a:defRPr>
    </a:lvl8pPr>
    <a:lvl9pPr marL="3657600" algn="l" defTabSz="914400" rtl="0" eaLnBrk="1" latinLnBrk="0" hangingPunct="1">
      <a:defRPr sz="2300" kern="1200">
        <a:solidFill>
          <a:schemeClr val="tx1"/>
        </a:solidFill>
        <a:latin typeface="Verdan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rne Wagner" initials="AW"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7E8C"/>
    <a:srgbClr val="EFEFEF"/>
    <a:srgbClr val="969696"/>
    <a:srgbClr val="80BFC8"/>
    <a:srgbClr val="ADD6DB"/>
    <a:srgbClr val="339966"/>
    <a:srgbClr val="00CC66"/>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66" autoAdjust="0"/>
    <p:restoredTop sz="92764" autoAdjust="0"/>
  </p:normalViewPr>
  <p:slideViewPr>
    <p:cSldViewPr showGuides="1">
      <p:cViewPr varScale="1">
        <p:scale>
          <a:sx n="104" d="100"/>
          <a:sy n="104" d="100"/>
        </p:scale>
        <p:origin x="-732" y="-84"/>
      </p:cViewPr>
      <p:guideLst>
        <p:guide orient="horz" pos="2304"/>
        <p:guide orient="horz" pos="974"/>
        <p:guide orient="horz" pos="4384"/>
        <p:guide orient="horz" pos="1737"/>
        <p:guide orient="horz" pos="3007"/>
        <p:guide orient="horz" pos="3279"/>
        <p:guide orient="horz" pos="1011"/>
        <p:guide orient="horz" pos="1261"/>
        <p:guide pos="4096"/>
        <p:guide pos="128"/>
        <p:guide pos="7999"/>
      </p:guideLst>
    </p:cSldViewPr>
  </p:slideViewPr>
  <p:notesTextViewPr>
    <p:cViewPr>
      <p:scale>
        <a:sx n="100" d="100"/>
        <a:sy n="100" d="100"/>
      </p:scale>
      <p:origin x="0" y="0"/>
    </p:cViewPr>
  </p:notesTextViewPr>
  <p:notesViewPr>
    <p:cSldViewPr showGuides="1">
      <p:cViewPr varScale="1">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2" y="0"/>
            <a:ext cx="2945767" cy="495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900"/>
            </a:lvl1pPr>
          </a:lstStyle>
          <a:p>
            <a:endParaRPr lang="de-DE" dirty="0"/>
          </a:p>
        </p:txBody>
      </p:sp>
      <p:sp>
        <p:nvSpPr>
          <p:cNvPr id="66563" name="Rectangle 3"/>
          <p:cNvSpPr>
            <a:spLocks noGrp="1" noChangeArrowheads="1"/>
          </p:cNvSpPr>
          <p:nvPr>
            <p:ph type="dt" sz="quarter" idx="1"/>
          </p:nvPr>
        </p:nvSpPr>
        <p:spPr bwMode="auto">
          <a:xfrm>
            <a:off x="3850298" y="0"/>
            <a:ext cx="2945767" cy="495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900"/>
            </a:lvl1pPr>
          </a:lstStyle>
          <a:p>
            <a:endParaRPr lang="de-DE" dirty="0"/>
          </a:p>
        </p:txBody>
      </p:sp>
      <p:sp>
        <p:nvSpPr>
          <p:cNvPr id="66564" name="Rectangle 4"/>
          <p:cNvSpPr>
            <a:spLocks noGrp="1" noChangeArrowheads="1"/>
          </p:cNvSpPr>
          <p:nvPr>
            <p:ph type="ftr" sz="quarter" idx="2"/>
          </p:nvPr>
        </p:nvSpPr>
        <p:spPr bwMode="auto">
          <a:xfrm>
            <a:off x="2" y="9429133"/>
            <a:ext cx="2945767" cy="495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900"/>
            </a:lvl1pPr>
          </a:lstStyle>
          <a:p>
            <a:endParaRPr lang="de-DE" dirty="0"/>
          </a:p>
        </p:txBody>
      </p:sp>
      <p:sp>
        <p:nvSpPr>
          <p:cNvPr id="66565" name="Rectangle 5"/>
          <p:cNvSpPr>
            <a:spLocks noGrp="1" noChangeArrowheads="1"/>
          </p:cNvSpPr>
          <p:nvPr>
            <p:ph type="sldNum" sz="quarter" idx="3"/>
          </p:nvPr>
        </p:nvSpPr>
        <p:spPr bwMode="auto">
          <a:xfrm>
            <a:off x="3850298" y="9429133"/>
            <a:ext cx="2945767" cy="495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900"/>
            </a:lvl1pPr>
          </a:lstStyle>
          <a:p>
            <a:fld id="{5E765086-7B5F-4828-BF83-872754A38A0A}" type="slidenum">
              <a:rPr lang="de-DE"/>
              <a:pPr/>
              <a:t>‹Nr.›</a:t>
            </a:fld>
            <a:endParaRPr lang="de-DE" dirty="0"/>
          </a:p>
        </p:txBody>
      </p:sp>
    </p:spTree>
    <p:extLst>
      <p:ext uri="{BB962C8B-B14F-4D97-AF65-F5344CB8AC3E}">
        <p14:creationId xmlns:p14="http://schemas.microsoft.com/office/powerpoint/2010/main" val="1357728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2" y="0"/>
            <a:ext cx="2945767" cy="495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900"/>
            </a:lvl1pPr>
          </a:lstStyle>
          <a:p>
            <a:endParaRPr lang="de-DE" dirty="0"/>
          </a:p>
        </p:txBody>
      </p:sp>
      <p:sp>
        <p:nvSpPr>
          <p:cNvPr id="70659" name="Rectangle 3"/>
          <p:cNvSpPr>
            <a:spLocks noGrp="1" noChangeArrowheads="1"/>
          </p:cNvSpPr>
          <p:nvPr>
            <p:ph type="dt" idx="1"/>
          </p:nvPr>
        </p:nvSpPr>
        <p:spPr bwMode="auto">
          <a:xfrm>
            <a:off x="3850298" y="0"/>
            <a:ext cx="2945767" cy="495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900"/>
            </a:lvl1pPr>
          </a:lstStyle>
          <a:p>
            <a:endParaRPr lang="de-DE" dirty="0"/>
          </a:p>
        </p:txBody>
      </p:sp>
      <p:sp>
        <p:nvSpPr>
          <p:cNvPr id="70660" name="Rectangle 4"/>
          <p:cNvSpPr>
            <a:spLocks noGrp="1" noRot="1" noChangeAspect="1" noChangeArrowheads="1" noTextEdit="1"/>
          </p:cNvSpPr>
          <p:nvPr>
            <p:ph type="sldImg" idx="2"/>
          </p:nvPr>
        </p:nvSpPr>
        <p:spPr bwMode="auto">
          <a:xfrm>
            <a:off x="93663" y="746125"/>
            <a:ext cx="6610350" cy="3719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0661" name="Rectangle 5"/>
          <p:cNvSpPr>
            <a:spLocks noGrp="1" noChangeArrowheads="1"/>
          </p:cNvSpPr>
          <p:nvPr>
            <p:ph type="body" sz="quarter" idx="3"/>
          </p:nvPr>
        </p:nvSpPr>
        <p:spPr bwMode="auto">
          <a:xfrm>
            <a:off x="680413" y="4715348"/>
            <a:ext cx="5436850" cy="4466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70662" name="Rectangle 6"/>
          <p:cNvSpPr>
            <a:spLocks noGrp="1" noChangeArrowheads="1"/>
          </p:cNvSpPr>
          <p:nvPr>
            <p:ph type="ftr" sz="quarter" idx="4"/>
          </p:nvPr>
        </p:nvSpPr>
        <p:spPr bwMode="auto">
          <a:xfrm>
            <a:off x="2" y="9429133"/>
            <a:ext cx="2945767" cy="495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900"/>
            </a:lvl1pPr>
          </a:lstStyle>
          <a:p>
            <a:endParaRPr lang="de-DE" dirty="0"/>
          </a:p>
        </p:txBody>
      </p:sp>
      <p:sp>
        <p:nvSpPr>
          <p:cNvPr id="70663" name="Rectangle 7"/>
          <p:cNvSpPr>
            <a:spLocks noGrp="1" noChangeArrowheads="1"/>
          </p:cNvSpPr>
          <p:nvPr>
            <p:ph type="sldNum" sz="quarter" idx="5"/>
          </p:nvPr>
        </p:nvSpPr>
        <p:spPr bwMode="auto">
          <a:xfrm>
            <a:off x="3850298" y="9429133"/>
            <a:ext cx="2945767" cy="495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900"/>
            </a:lvl1pPr>
          </a:lstStyle>
          <a:p>
            <a:fld id="{30976B21-0684-4849-A8BB-CB705475A0C6}" type="slidenum">
              <a:rPr lang="de-DE"/>
              <a:pPr/>
              <a:t>‹Nr.›</a:t>
            </a:fld>
            <a:endParaRPr lang="de-DE" dirty="0"/>
          </a:p>
        </p:txBody>
      </p:sp>
    </p:spTree>
    <p:extLst>
      <p:ext uri="{BB962C8B-B14F-4D97-AF65-F5344CB8AC3E}">
        <p14:creationId xmlns:p14="http://schemas.microsoft.com/office/powerpoint/2010/main" val="31882530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a:solidFill>
          <a:schemeClr val="tx1"/>
        </a:solidFill>
        <a:latin typeface="Verdana" pitchFamily="34" charset="0"/>
        <a:ea typeface="+mn-ea"/>
        <a:cs typeface="+mn-cs"/>
      </a:defRPr>
    </a:lvl1pPr>
    <a:lvl2pPr marL="457200" algn="l" rtl="0" fontAlgn="base">
      <a:spcBef>
        <a:spcPct val="30000"/>
      </a:spcBef>
      <a:spcAft>
        <a:spcPct val="0"/>
      </a:spcAft>
      <a:defRPr sz="1000" kern="1200">
        <a:solidFill>
          <a:schemeClr val="tx1"/>
        </a:solidFill>
        <a:latin typeface="Verdana" pitchFamily="34" charset="0"/>
        <a:ea typeface="+mn-ea"/>
        <a:cs typeface="+mn-cs"/>
      </a:defRPr>
    </a:lvl2pPr>
    <a:lvl3pPr marL="914400" algn="l" rtl="0" fontAlgn="base">
      <a:spcBef>
        <a:spcPct val="30000"/>
      </a:spcBef>
      <a:spcAft>
        <a:spcPct val="0"/>
      </a:spcAft>
      <a:defRPr sz="1000" kern="1200">
        <a:solidFill>
          <a:schemeClr val="tx1"/>
        </a:solidFill>
        <a:latin typeface="Verdana" pitchFamily="34" charset="0"/>
        <a:ea typeface="+mn-ea"/>
        <a:cs typeface="+mn-cs"/>
      </a:defRPr>
    </a:lvl3pPr>
    <a:lvl4pPr marL="1371600" algn="l" rtl="0" fontAlgn="base">
      <a:spcBef>
        <a:spcPct val="30000"/>
      </a:spcBef>
      <a:spcAft>
        <a:spcPct val="0"/>
      </a:spcAft>
      <a:defRPr sz="1000" kern="1200">
        <a:solidFill>
          <a:schemeClr val="tx1"/>
        </a:solidFill>
        <a:latin typeface="Verdana" pitchFamily="34" charset="0"/>
        <a:ea typeface="+mn-ea"/>
        <a:cs typeface="+mn-cs"/>
      </a:defRPr>
    </a:lvl4pPr>
    <a:lvl5pPr marL="1828800" algn="l" rtl="0" fontAlgn="base">
      <a:spcBef>
        <a:spcPct val="30000"/>
      </a:spcBef>
      <a:spcAft>
        <a:spcPct val="0"/>
      </a:spcAft>
      <a:defRPr sz="1000" kern="1200">
        <a:solidFill>
          <a:schemeClr val="tx1"/>
        </a:solidFill>
        <a:latin typeface="Verdan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22928" name="Rectangle 16"/>
          <p:cNvSpPr>
            <a:spLocks noChangeArrowheads="1"/>
          </p:cNvSpPr>
          <p:nvPr/>
        </p:nvSpPr>
        <p:spPr bwMode="auto">
          <a:xfrm>
            <a:off x="0" y="2925763"/>
            <a:ext cx="9063038" cy="976312"/>
          </a:xfrm>
          <a:prstGeom prst="rect">
            <a:avLst/>
          </a:prstGeom>
          <a:solidFill>
            <a:srgbClr val="007E8C"/>
          </a:solidFill>
          <a:ln>
            <a:noFill/>
          </a:ln>
          <a:effectLst/>
          <a:extLst>
            <a:ext uri="{91240B29-F687-4F45-9708-019B960494DF}">
              <a14:hiddenLine xmlns:a14="http://schemas.microsoft.com/office/drawing/2010/main" w="9525" algn="ctr">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de-DE" dirty="0"/>
          </a:p>
        </p:txBody>
      </p:sp>
      <p:sp>
        <p:nvSpPr>
          <p:cNvPr id="422922" name="Rectangle 10"/>
          <p:cNvSpPr>
            <a:spLocks noGrp="1" noChangeArrowheads="1"/>
          </p:cNvSpPr>
          <p:nvPr>
            <p:ph type="ctrTitle"/>
          </p:nvPr>
        </p:nvSpPr>
        <p:spPr>
          <a:xfrm>
            <a:off x="487363" y="2927350"/>
            <a:ext cx="8575675" cy="646113"/>
          </a:xfrm>
        </p:spPr>
        <p:txBody>
          <a:bodyPr tIns="58055" rIns="0" bIns="58055" anchor="b"/>
          <a:lstStyle>
            <a:lvl1pPr>
              <a:defRPr sz="2000">
                <a:solidFill>
                  <a:schemeClr val="bg1"/>
                </a:solidFill>
              </a:defRPr>
            </a:lvl1pPr>
          </a:lstStyle>
          <a:p>
            <a:pPr lvl="0"/>
            <a:r>
              <a:rPr lang="de-DE" noProof="0" smtClean="0"/>
              <a:t>Titelformat bearbeiten</a:t>
            </a:r>
          </a:p>
        </p:txBody>
      </p:sp>
      <p:sp>
        <p:nvSpPr>
          <p:cNvPr id="422923" name="Rectangle 11"/>
          <p:cNvSpPr>
            <a:spLocks noGrp="1" noChangeArrowheads="1"/>
          </p:cNvSpPr>
          <p:nvPr>
            <p:ph type="subTitle" idx="1"/>
          </p:nvPr>
        </p:nvSpPr>
        <p:spPr>
          <a:xfrm>
            <a:off x="487363" y="3562350"/>
            <a:ext cx="8572500" cy="330200"/>
          </a:xfrm>
          <a:extLst>
            <a:ext uri="{909E8E84-426E-40DD-AFC4-6F175D3DCCD1}">
              <a14:hiddenFill xmlns:a14="http://schemas.microsoft.com/office/drawing/2010/main">
                <a:solidFill>
                  <a:schemeClr val="folHlink"/>
                </a:solidFill>
              </a14:hiddenFill>
            </a:ext>
          </a:extLst>
        </p:spPr>
        <p:txBody>
          <a:bodyPr lIns="0" rIns="0" anchor="b"/>
          <a:lstStyle>
            <a:lvl1pPr marL="0" indent="0">
              <a:buFont typeface="Wingdings" pitchFamily="2" charset="2"/>
              <a:buNone/>
              <a:defRPr sz="1400">
                <a:solidFill>
                  <a:schemeClr val="bg1"/>
                </a:solidFill>
              </a:defRPr>
            </a:lvl1pPr>
          </a:lstStyle>
          <a:p>
            <a:pPr lvl="0"/>
            <a:r>
              <a:rPr lang="de-DE" noProof="0" smtClean="0"/>
              <a:t>Formatvorlage des Untertitelmasters durch Klicken bearbeiten</a:t>
            </a:r>
          </a:p>
        </p:txBody>
      </p:sp>
      <p:pic>
        <p:nvPicPr>
          <p:cNvPr id="422929" name="Picture 17" descr="2114195_web"/>
          <p:cNvPicPr>
            <a:picLocks noChangeAspect="1" noChangeArrowheads="1"/>
          </p:cNvPicPr>
          <p:nvPr/>
        </p:nvPicPr>
        <p:blipFill>
          <a:blip r:embed="rId2">
            <a:extLst>
              <a:ext uri="{28A0092B-C50C-407E-A947-70E740481C1C}">
                <a14:useLocalDpi xmlns:a14="http://schemas.microsoft.com/office/drawing/2010/main" val="0"/>
              </a:ext>
            </a:extLst>
          </a:blip>
          <a:srcRect t="7097"/>
          <a:stretch>
            <a:fillRect/>
          </a:stretch>
        </p:blipFill>
        <p:spPr bwMode="auto">
          <a:xfrm>
            <a:off x="9063038" y="2925763"/>
            <a:ext cx="3941762" cy="976312"/>
          </a:xfrm>
          <a:prstGeom prst="rect">
            <a:avLst/>
          </a:prstGeom>
          <a:noFill/>
          <a:extLst>
            <a:ext uri="{909E8E84-426E-40DD-AFC4-6F175D3DCCD1}">
              <a14:hiddenFill xmlns:a14="http://schemas.microsoft.com/office/drawing/2010/main">
                <a:solidFill>
                  <a:srgbClr val="FFFFFF"/>
                </a:solidFill>
              </a14:hiddenFill>
            </a:ext>
          </a:extLst>
        </p:spPr>
      </p:pic>
      <p:grpSp>
        <p:nvGrpSpPr>
          <p:cNvPr id="422939" name="Group 27"/>
          <p:cNvGrpSpPr>
            <a:grpSpLocks/>
          </p:cNvGrpSpPr>
          <p:nvPr/>
        </p:nvGrpSpPr>
        <p:grpSpPr bwMode="auto">
          <a:xfrm>
            <a:off x="9063038" y="527050"/>
            <a:ext cx="3616325" cy="798513"/>
            <a:chOff x="4114" y="482"/>
            <a:chExt cx="1503" cy="442"/>
          </a:xfrm>
        </p:grpSpPr>
        <p:sp>
          <p:nvSpPr>
            <p:cNvPr id="422940" name="Rectangle 28"/>
            <p:cNvSpPr>
              <a:spLocks noChangeArrowheads="1"/>
            </p:cNvSpPr>
            <p:nvPr userDrawn="1"/>
          </p:nvSpPr>
          <p:spPr bwMode="auto">
            <a:xfrm>
              <a:off x="4114" y="482"/>
              <a:ext cx="1503" cy="408"/>
            </a:xfrm>
            <a:prstGeom prst="rect">
              <a:avLst/>
            </a:prstGeom>
            <a:solidFill>
              <a:srgbClr val="C3C3C3"/>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de-DE" dirty="0"/>
            </a:p>
          </p:txBody>
        </p:sp>
        <p:pic>
          <p:nvPicPr>
            <p:cNvPr id="422941" name="Picture 29"/>
            <p:cNvPicPr>
              <a:picLocks noChangeAspect="1" noChangeArrowheads="1"/>
            </p:cNvPicPr>
            <p:nvPr userDrawn="1"/>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r="73938"/>
            <a:stretch>
              <a:fillRect/>
            </a:stretch>
          </p:blipFill>
          <p:spPr bwMode="auto">
            <a:xfrm>
              <a:off x="4180" y="548"/>
              <a:ext cx="301" cy="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2942" name="Text Box 30"/>
            <p:cNvSpPr txBox="1">
              <a:spLocks noChangeArrowheads="1"/>
            </p:cNvSpPr>
            <p:nvPr userDrawn="1"/>
          </p:nvSpPr>
          <p:spPr bwMode="auto">
            <a:xfrm>
              <a:off x="4440" y="490"/>
              <a:ext cx="1002" cy="434"/>
            </a:xfrm>
            <a:prstGeom prst="rect">
              <a:avLst/>
            </a:prstGeom>
            <a:noFill/>
            <a:ln>
              <a:noFill/>
            </a:ln>
            <a:effectLst/>
            <a:extLst>
              <a:ext uri="{909E8E84-426E-40DD-AFC4-6F175D3DCCD1}">
                <a14:hiddenFill xmlns:a14="http://schemas.microsoft.com/office/drawing/2010/main">
                  <a:solidFill>
                    <a:srgbClr val="C3C3C3"/>
                  </a:solidFill>
                </a14:hiddenFill>
              </a:ext>
              <a:ext uri="{91240B29-F687-4F45-9708-019B960494DF}">
                <a14:hiddenLine xmlns:a14="http://schemas.microsoft.com/office/drawing/2010/main" w="9525" algn="ctr">
                  <a:solidFill>
                    <a:srgbClr val="C3C3C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14282" tIns="59427" rIns="114282" bIns="59427">
              <a:spAutoFit/>
            </a:bodyPr>
            <a:lstStyle>
              <a:lvl1pPr defTabSz="1177925">
                <a:defRPr>
                  <a:solidFill>
                    <a:schemeClr val="tx1"/>
                  </a:solidFill>
                  <a:latin typeface="Verdana" pitchFamily="34" charset="0"/>
                </a:defRPr>
              </a:lvl1pPr>
              <a:lvl2pPr marL="581025" defTabSz="1177925">
                <a:defRPr>
                  <a:solidFill>
                    <a:schemeClr val="tx1"/>
                  </a:solidFill>
                  <a:latin typeface="Verdana" pitchFamily="34" charset="0"/>
                </a:defRPr>
              </a:lvl2pPr>
              <a:lvl3pPr marL="1160463" defTabSz="1177925">
                <a:defRPr>
                  <a:solidFill>
                    <a:schemeClr val="tx1"/>
                  </a:solidFill>
                  <a:latin typeface="Verdana" pitchFamily="34" charset="0"/>
                </a:defRPr>
              </a:lvl3pPr>
              <a:lvl4pPr marL="1741488" defTabSz="1177925">
                <a:defRPr>
                  <a:solidFill>
                    <a:schemeClr val="tx1"/>
                  </a:solidFill>
                  <a:latin typeface="Verdana" pitchFamily="34" charset="0"/>
                </a:defRPr>
              </a:lvl4pPr>
              <a:lvl5pPr marL="2322513" defTabSz="1177925">
                <a:defRPr>
                  <a:solidFill>
                    <a:schemeClr val="tx1"/>
                  </a:solidFill>
                  <a:latin typeface="Verdana" pitchFamily="34" charset="0"/>
                </a:defRPr>
              </a:lvl5pPr>
              <a:lvl6pPr marL="2779713" defTabSz="1177925" fontAlgn="base">
                <a:spcBef>
                  <a:spcPct val="0"/>
                </a:spcBef>
                <a:spcAft>
                  <a:spcPct val="0"/>
                </a:spcAft>
                <a:defRPr>
                  <a:solidFill>
                    <a:schemeClr val="tx1"/>
                  </a:solidFill>
                  <a:latin typeface="Verdana" pitchFamily="34" charset="0"/>
                </a:defRPr>
              </a:lvl6pPr>
              <a:lvl7pPr marL="3236913" defTabSz="1177925" fontAlgn="base">
                <a:spcBef>
                  <a:spcPct val="0"/>
                </a:spcBef>
                <a:spcAft>
                  <a:spcPct val="0"/>
                </a:spcAft>
                <a:defRPr>
                  <a:solidFill>
                    <a:schemeClr val="tx1"/>
                  </a:solidFill>
                  <a:latin typeface="Verdana" pitchFamily="34" charset="0"/>
                </a:defRPr>
              </a:lvl7pPr>
              <a:lvl8pPr marL="3694113" defTabSz="1177925" fontAlgn="base">
                <a:spcBef>
                  <a:spcPct val="0"/>
                </a:spcBef>
                <a:spcAft>
                  <a:spcPct val="0"/>
                </a:spcAft>
                <a:defRPr>
                  <a:solidFill>
                    <a:schemeClr val="tx1"/>
                  </a:solidFill>
                  <a:latin typeface="Verdana" pitchFamily="34" charset="0"/>
                </a:defRPr>
              </a:lvl8pPr>
              <a:lvl9pPr marL="4151313" defTabSz="1177925" fontAlgn="base">
                <a:spcBef>
                  <a:spcPct val="0"/>
                </a:spcBef>
                <a:spcAft>
                  <a:spcPct val="0"/>
                </a:spcAft>
                <a:defRPr>
                  <a:solidFill>
                    <a:schemeClr val="tx1"/>
                  </a:solidFill>
                  <a:latin typeface="Verdana" pitchFamily="34" charset="0"/>
                </a:defRPr>
              </a:lvl9pPr>
            </a:lstStyle>
            <a:p>
              <a:pPr>
                <a:lnSpc>
                  <a:spcPct val="95000"/>
                </a:lnSpc>
              </a:pPr>
              <a:r>
                <a:rPr lang="de-DE" dirty="0"/>
                <a:t>Hier Position</a:t>
              </a:r>
            </a:p>
            <a:p>
              <a:pPr>
                <a:lnSpc>
                  <a:spcPct val="95000"/>
                </a:lnSpc>
              </a:pPr>
              <a:r>
                <a:rPr lang="de-DE" dirty="0"/>
                <a:t>für Kanzleilogo</a:t>
              </a:r>
            </a:p>
          </p:txBody>
        </p:sp>
        <p:sp>
          <p:nvSpPr>
            <p:cNvPr id="422943" name="Rectangle 31"/>
            <p:cNvSpPr>
              <a:spLocks noChangeArrowheads="1"/>
            </p:cNvSpPr>
            <p:nvPr userDrawn="1"/>
          </p:nvSpPr>
          <p:spPr bwMode="auto">
            <a:xfrm>
              <a:off x="4414" y="691"/>
              <a:ext cx="81" cy="154"/>
            </a:xfrm>
            <a:prstGeom prst="rect">
              <a:avLst/>
            </a:prstGeom>
            <a:solidFill>
              <a:srgbClr val="C3C3C3"/>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de-DE" dirty="0"/>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fld id="{E48F11B7-816E-4154-B088-087DB378F722}" type="datetime1">
              <a:rPr lang="de-DE" smtClean="0"/>
              <a:t>12.09.2016</a:t>
            </a:fld>
            <a:endParaRPr lang="de-DE" dirty="0"/>
          </a:p>
        </p:txBody>
      </p:sp>
      <p:sp>
        <p:nvSpPr>
          <p:cNvPr id="5" name="Foliennummernplatzhalter 4"/>
          <p:cNvSpPr>
            <a:spLocks noGrp="1"/>
          </p:cNvSpPr>
          <p:nvPr>
            <p:ph type="sldNum" sz="quarter" idx="11"/>
          </p:nvPr>
        </p:nvSpPr>
        <p:spPr/>
        <p:txBody>
          <a:bodyPr/>
          <a:lstStyle>
            <a:lvl1pPr>
              <a:defRPr/>
            </a:lvl1pPr>
          </a:lstStyle>
          <a:p>
            <a:fld id="{2340BC8F-CDBA-44C4-A05F-0CEBA7ED2261}" type="slidenum">
              <a:rPr lang="de-DE"/>
              <a:pPr/>
              <a:t>‹Nr.›</a:t>
            </a:fld>
            <a:endParaRPr lang="de-DE" dirty="0"/>
          </a:p>
        </p:txBody>
      </p:sp>
    </p:spTree>
    <p:extLst>
      <p:ext uri="{BB962C8B-B14F-4D97-AF65-F5344CB8AC3E}">
        <p14:creationId xmlns:p14="http://schemas.microsoft.com/office/powerpoint/2010/main" val="801898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9558338" y="447675"/>
            <a:ext cx="3124200" cy="65119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185738" y="447675"/>
            <a:ext cx="9220200" cy="65119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fld id="{F7250CDC-10E1-48C7-B1B1-8381CC4E2FF4}" type="datetime1">
              <a:rPr lang="de-DE" smtClean="0"/>
              <a:t>12.09.2016</a:t>
            </a:fld>
            <a:endParaRPr lang="de-DE" dirty="0"/>
          </a:p>
        </p:txBody>
      </p:sp>
      <p:sp>
        <p:nvSpPr>
          <p:cNvPr id="5" name="Foliennummernplatzhalter 4"/>
          <p:cNvSpPr>
            <a:spLocks noGrp="1"/>
          </p:cNvSpPr>
          <p:nvPr>
            <p:ph type="sldNum" sz="quarter" idx="11"/>
          </p:nvPr>
        </p:nvSpPr>
        <p:spPr/>
        <p:txBody>
          <a:bodyPr/>
          <a:lstStyle>
            <a:lvl1pPr>
              <a:defRPr/>
            </a:lvl1pPr>
          </a:lstStyle>
          <a:p>
            <a:fld id="{33992998-7689-4687-AB33-8B7936CC2064}" type="slidenum">
              <a:rPr lang="de-DE"/>
              <a:pPr/>
              <a:t>‹Nr.›</a:t>
            </a:fld>
            <a:endParaRPr lang="de-DE" dirty="0"/>
          </a:p>
        </p:txBody>
      </p:sp>
    </p:spTree>
    <p:extLst>
      <p:ext uri="{BB962C8B-B14F-4D97-AF65-F5344CB8AC3E}">
        <p14:creationId xmlns:p14="http://schemas.microsoft.com/office/powerpoint/2010/main" val="1409933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smtClean="0"/>
              <a:t>Ersetzendes Scannen von Buchungsbelegen</a:t>
            </a:r>
            <a:br>
              <a:rPr lang="de-DE" dirty="0" smtClean="0"/>
            </a:br>
            <a:endParaRPr lang="de-DE" dirty="0"/>
          </a:p>
        </p:txBody>
      </p:sp>
      <p:sp>
        <p:nvSpPr>
          <p:cNvPr id="3" name="Inhaltsplatzhalter 2"/>
          <p:cNvSpPr>
            <a:spLocks noGrp="1"/>
          </p:cNvSpPr>
          <p:nvPr>
            <p:ph idx="1"/>
          </p:nvPr>
        </p:nvSpPr>
        <p:spPr/>
        <p:txBody>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Datumsplatzhalter 3"/>
          <p:cNvSpPr>
            <a:spLocks noGrp="1"/>
          </p:cNvSpPr>
          <p:nvPr>
            <p:ph type="dt" sz="half" idx="10"/>
          </p:nvPr>
        </p:nvSpPr>
        <p:spPr/>
        <p:txBody>
          <a:bodyPr/>
          <a:lstStyle>
            <a:lvl1pPr>
              <a:defRPr/>
            </a:lvl1pPr>
          </a:lstStyle>
          <a:p>
            <a:fld id="{06E1BB5B-4906-4864-B018-C63301DA2EFD}" type="datetime1">
              <a:rPr lang="de-DE" smtClean="0"/>
              <a:t>12.09.2016</a:t>
            </a:fld>
            <a:endParaRPr lang="de-DE" dirty="0"/>
          </a:p>
        </p:txBody>
      </p:sp>
      <p:sp>
        <p:nvSpPr>
          <p:cNvPr id="5" name="Foliennummernplatzhalter 4"/>
          <p:cNvSpPr>
            <a:spLocks noGrp="1"/>
          </p:cNvSpPr>
          <p:nvPr>
            <p:ph type="sldNum" sz="quarter" idx="11"/>
          </p:nvPr>
        </p:nvSpPr>
        <p:spPr/>
        <p:txBody>
          <a:bodyPr/>
          <a:lstStyle>
            <a:lvl1pPr>
              <a:defRPr/>
            </a:lvl1pPr>
          </a:lstStyle>
          <a:p>
            <a:fld id="{857CC08C-1CFB-409C-93CD-440E4DF0ACCB}" type="slidenum">
              <a:rPr lang="de-DE"/>
              <a:pPr/>
              <a:t>‹Nr.›</a:t>
            </a:fld>
            <a:endParaRPr lang="de-DE" dirty="0"/>
          </a:p>
        </p:txBody>
      </p:sp>
    </p:spTree>
    <p:extLst>
      <p:ext uri="{BB962C8B-B14F-4D97-AF65-F5344CB8AC3E}">
        <p14:creationId xmlns:p14="http://schemas.microsoft.com/office/powerpoint/2010/main" val="15954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027113" y="4700588"/>
            <a:ext cx="11053762" cy="1452562"/>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1027113" y="3100388"/>
            <a:ext cx="11053762" cy="1600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Datumsplatzhalter 3"/>
          <p:cNvSpPr>
            <a:spLocks noGrp="1"/>
          </p:cNvSpPr>
          <p:nvPr>
            <p:ph type="dt" sz="half" idx="10"/>
          </p:nvPr>
        </p:nvSpPr>
        <p:spPr/>
        <p:txBody>
          <a:bodyPr/>
          <a:lstStyle>
            <a:lvl1pPr>
              <a:defRPr/>
            </a:lvl1pPr>
          </a:lstStyle>
          <a:p>
            <a:fld id="{A1970F38-7F6E-47C1-AE7B-AC122497F6AD}" type="datetime1">
              <a:rPr lang="de-DE" smtClean="0"/>
              <a:t>12.09.2016</a:t>
            </a:fld>
            <a:endParaRPr lang="de-DE" dirty="0"/>
          </a:p>
        </p:txBody>
      </p:sp>
      <p:sp>
        <p:nvSpPr>
          <p:cNvPr id="5" name="Foliennummernplatzhalter 4"/>
          <p:cNvSpPr>
            <a:spLocks noGrp="1"/>
          </p:cNvSpPr>
          <p:nvPr>
            <p:ph type="sldNum" sz="quarter" idx="11"/>
          </p:nvPr>
        </p:nvSpPr>
        <p:spPr/>
        <p:txBody>
          <a:bodyPr/>
          <a:lstStyle>
            <a:lvl1pPr>
              <a:defRPr/>
            </a:lvl1pPr>
          </a:lstStyle>
          <a:p>
            <a:fld id="{DD4CB0F6-9D58-41C7-A5C9-43884AA8BDD4}" type="slidenum">
              <a:rPr lang="de-DE"/>
              <a:pPr/>
              <a:t>‹Nr.›</a:t>
            </a:fld>
            <a:endParaRPr lang="de-DE" dirty="0"/>
          </a:p>
        </p:txBody>
      </p:sp>
    </p:spTree>
    <p:extLst>
      <p:ext uri="{BB962C8B-B14F-4D97-AF65-F5344CB8AC3E}">
        <p14:creationId xmlns:p14="http://schemas.microsoft.com/office/powerpoint/2010/main" val="4064036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185738" y="1522413"/>
            <a:ext cx="6172200" cy="5437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510338" y="1522413"/>
            <a:ext cx="6172200" cy="5437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lvl1pPr>
              <a:defRPr/>
            </a:lvl1pPr>
          </a:lstStyle>
          <a:p>
            <a:fld id="{FDF15DC9-1158-45CD-84F2-327807EB5EF8}" type="datetime1">
              <a:rPr lang="de-DE" smtClean="0"/>
              <a:t>12.09.2016</a:t>
            </a:fld>
            <a:endParaRPr lang="de-DE" dirty="0"/>
          </a:p>
        </p:txBody>
      </p:sp>
      <p:sp>
        <p:nvSpPr>
          <p:cNvPr id="6" name="Foliennummernplatzhalter 5"/>
          <p:cNvSpPr>
            <a:spLocks noGrp="1"/>
          </p:cNvSpPr>
          <p:nvPr>
            <p:ph type="sldNum" sz="quarter" idx="11"/>
          </p:nvPr>
        </p:nvSpPr>
        <p:spPr/>
        <p:txBody>
          <a:bodyPr/>
          <a:lstStyle>
            <a:lvl1pPr>
              <a:defRPr/>
            </a:lvl1pPr>
          </a:lstStyle>
          <a:p>
            <a:fld id="{2A4B6B25-1C27-4B39-93D3-82DEEEF0C8D5}" type="slidenum">
              <a:rPr lang="de-DE"/>
              <a:pPr/>
              <a:t>‹Nr.›</a:t>
            </a:fld>
            <a:endParaRPr lang="de-DE" dirty="0"/>
          </a:p>
        </p:txBody>
      </p:sp>
    </p:spTree>
    <p:extLst>
      <p:ext uri="{BB962C8B-B14F-4D97-AF65-F5344CB8AC3E}">
        <p14:creationId xmlns:p14="http://schemas.microsoft.com/office/powerpoint/2010/main" val="738441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650875" y="293688"/>
            <a:ext cx="11703050" cy="12192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650875" y="1636713"/>
            <a:ext cx="5745163"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650875" y="2319338"/>
            <a:ext cx="5745163"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605588" y="1636713"/>
            <a:ext cx="5748337"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6605588" y="2319338"/>
            <a:ext cx="5748337"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lvl1pPr>
              <a:defRPr/>
            </a:lvl1pPr>
          </a:lstStyle>
          <a:p>
            <a:fld id="{CE459646-C08B-4404-8E29-A6AC278D646F}" type="datetime1">
              <a:rPr lang="de-DE" smtClean="0"/>
              <a:t>12.09.2016</a:t>
            </a:fld>
            <a:endParaRPr lang="de-DE" dirty="0"/>
          </a:p>
        </p:txBody>
      </p:sp>
      <p:sp>
        <p:nvSpPr>
          <p:cNvPr id="8" name="Foliennummernplatzhalter 7"/>
          <p:cNvSpPr>
            <a:spLocks noGrp="1"/>
          </p:cNvSpPr>
          <p:nvPr>
            <p:ph type="sldNum" sz="quarter" idx="11"/>
          </p:nvPr>
        </p:nvSpPr>
        <p:spPr/>
        <p:txBody>
          <a:bodyPr/>
          <a:lstStyle>
            <a:lvl1pPr>
              <a:defRPr/>
            </a:lvl1pPr>
          </a:lstStyle>
          <a:p>
            <a:fld id="{68C6025B-D61F-4570-AFAD-2C4F76C25A55}" type="slidenum">
              <a:rPr lang="de-DE"/>
              <a:pPr/>
              <a:t>‹Nr.›</a:t>
            </a:fld>
            <a:endParaRPr lang="de-DE" dirty="0"/>
          </a:p>
        </p:txBody>
      </p:sp>
    </p:spTree>
    <p:extLst>
      <p:ext uri="{BB962C8B-B14F-4D97-AF65-F5344CB8AC3E}">
        <p14:creationId xmlns:p14="http://schemas.microsoft.com/office/powerpoint/2010/main" val="2480382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lvl1pPr>
              <a:defRPr/>
            </a:lvl1pPr>
          </a:lstStyle>
          <a:p>
            <a:fld id="{8FA40894-EF2C-4FA6-B8C4-44E227CAABE3}" type="datetime1">
              <a:rPr lang="de-DE" smtClean="0"/>
              <a:t>12.09.2016</a:t>
            </a:fld>
            <a:endParaRPr lang="de-DE" dirty="0"/>
          </a:p>
        </p:txBody>
      </p:sp>
      <p:sp>
        <p:nvSpPr>
          <p:cNvPr id="4" name="Foliennummernplatzhalter 3"/>
          <p:cNvSpPr>
            <a:spLocks noGrp="1"/>
          </p:cNvSpPr>
          <p:nvPr>
            <p:ph type="sldNum" sz="quarter" idx="11"/>
          </p:nvPr>
        </p:nvSpPr>
        <p:spPr/>
        <p:txBody>
          <a:bodyPr/>
          <a:lstStyle>
            <a:lvl1pPr>
              <a:defRPr/>
            </a:lvl1pPr>
          </a:lstStyle>
          <a:p>
            <a:fld id="{E6D4187F-9EF7-4A8A-BBE6-638A2915B06D}" type="slidenum">
              <a:rPr lang="de-DE"/>
              <a:pPr/>
              <a:t>‹Nr.›</a:t>
            </a:fld>
            <a:endParaRPr lang="de-DE" dirty="0"/>
          </a:p>
        </p:txBody>
      </p:sp>
    </p:spTree>
    <p:extLst>
      <p:ext uri="{BB962C8B-B14F-4D97-AF65-F5344CB8AC3E}">
        <p14:creationId xmlns:p14="http://schemas.microsoft.com/office/powerpoint/2010/main" val="346989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fld id="{6170E455-D296-403C-88E1-5DD4677A6C49}" type="datetime1">
              <a:rPr lang="de-DE" smtClean="0"/>
              <a:t>12.09.2016</a:t>
            </a:fld>
            <a:endParaRPr lang="de-DE" dirty="0"/>
          </a:p>
        </p:txBody>
      </p:sp>
      <p:sp>
        <p:nvSpPr>
          <p:cNvPr id="3" name="Foliennummernplatzhalter 2"/>
          <p:cNvSpPr>
            <a:spLocks noGrp="1"/>
          </p:cNvSpPr>
          <p:nvPr>
            <p:ph type="sldNum" sz="quarter" idx="11"/>
          </p:nvPr>
        </p:nvSpPr>
        <p:spPr/>
        <p:txBody>
          <a:bodyPr/>
          <a:lstStyle>
            <a:lvl1pPr>
              <a:defRPr/>
            </a:lvl1pPr>
          </a:lstStyle>
          <a:p>
            <a:fld id="{AD1A71B7-14C1-442D-8B3E-EDB1530C35CE}" type="slidenum">
              <a:rPr lang="de-DE"/>
              <a:pPr/>
              <a:t>‹Nr.›</a:t>
            </a:fld>
            <a:endParaRPr lang="de-DE" dirty="0"/>
          </a:p>
        </p:txBody>
      </p:sp>
    </p:spTree>
    <p:extLst>
      <p:ext uri="{BB962C8B-B14F-4D97-AF65-F5344CB8AC3E}">
        <p14:creationId xmlns:p14="http://schemas.microsoft.com/office/powerpoint/2010/main" val="2174719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50875" y="290513"/>
            <a:ext cx="4278313" cy="1239837"/>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5084763" y="290513"/>
            <a:ext cx="7269162" cy="6243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650875" y="1530350"/>
            <a:ext cx="4278313" cy="5003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lvl1pPr>
              <a:defRPr/>
            </a:lvl1pPr>
          </a:lstStyle>
          <a:p>
            <a:fld id="{03AE2A07-27E5-43CA-8B2C-B079CAD89994}" type="datetime1">
              <a:rPr lang="de-DE" smtClean="0"/>
              <a:t>12.09.2016</a:t>
            </a:fld>
            <a:endParaRPr lang="de-DE" dirty="0"/>
          </a:p>
        </p:txBody>
      </p:sp>
      <p:sp>
        <p:nvSpPr>
          <p:cNvPr id="6" name="Foliennummernplatzhalter 5"/>
          <p:cNvSpPr>
            <a:spLocks noGrp="1"/>
          </p:cNvSpPr>
          <p:nvPr>
            <p:ph type="sldNum" sz="quarter" idx="11"/>
          </p:nvPr>
        </p:nvSpPr>
        <p:spPr/>
        <p:txBody>
          <a:bodyPr/>
          <a:lstStyle>
            <a:lvl1pPr>
              <a:defRPr/>
            </a:lvl1pPr>
          </a:lstStyle>
          <a:p>
            <a:fld id="{53365E03-6CBA-47C2-83C8-DF80DEA1E567}" type="slidenum">
              <a:rPr lang="de-DE"/>
              <a:pPr/>
              <a:t>‹Nr.›</a:t>
            </a:fld>
            <a:endParaRPr lang="de-DE" dirty="0"/>
          </a:p>
        </p:txBody>
      </p:sp>
    </p:spTree>
    <p:extLst>
      <p:ext uri="{BB962C8B-B14F-4D97-AF65-F5344CB8AC3E}">
        <p14:creationId xmlns:p14="http://schemas.microsoft.com/office/powerpoint/2010/main" val="1583081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549525" y="5121275"/>
            <a:ext cx="7802563" cy="603250"/>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2549525" y="654050"/>
            <a:ext cx="7802563" cy="4389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dirty="0"/>
          </a:p>
        </p:txBody>
      </p:sp>
      <p:sp>
        <p:nvSpPr>
          <p:cNvPr id="4" name="Textplatzhalter 3"/>
          <p:cNvSpPr>
            <a:spLocks noGrp="1"/>
          </p:cNvSpPr>
          <p:nvPr>
            <p:ph type="body" sz="half" idx="2"/>
          </p:nvPr>
        </p:nvSpPr>
        <p:spPr>
          <a:xfrm>
            <a:off x="2549525" y="5724525"/>
            <a:ext cx="7802563" cy="8588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lvl1pPr>
              <a:defRPr/>
            </a:lvl1pPr>
          </a:lstStyle>
          <a:p>
            <a:fld id="{7159A280-189D-4B1C-BCEE-9F598F7BC643}" type="datetime1">
              <a:rPr lang="de-DE" smtClean="0"/>
              <a:t>12.09.2016</a:t>
            </a:fld>
            <a:endParaRPr lang="de-DE" dirty="0"/>
          </a:p>
        </p:txBody>
      </p:sp>
      <p:sp>
        <p:nvSpPr>
          <p:cNvPr id="6" name="Foliennummernplatzhalter 5"/>
          <p:cNvSpPr>
            <a:spLocks noGrp="1"/>
          </p:cNvSpPr>
          <p:nvPr>
            <p:ph type="sldNum" sz="quarter" idx="11"/>
          </p:nvPr>
        </p:nvSpPr>
        <p:spPr/>
        <p:txBody>
          <a:bodyPr/>
          <a:lstStyle>
            <a:lvl1pPr>
              <a:defRPr/>
            </a:lvl1pPr>
          </a:lstStyle>
          <a:p>
            <a:fld id="{206DBBB1-40A1-491B-ABFE-8833522A1FFF}" type="slidenum">
              <a:rPr lang="de-DE"/>
              <a:pPr/>
              <a:t>‹Nr.›</a:t>
            </a:fld>
            <a:endParaRPr lang="de-DE" dirty="0"/>
          </a:p>
        </p:txBody>
      </p:sp>
    </p:spTree>
    <p:extLst>
      <p:ext uri="{BB962C8B-B14F-4D97-AF65-F5344CB8AC3E}">
        <p14:creationId xmlns:p14="http://schemas.microsoft.com/office/powerpoint/2010/main" val="481878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21891" name="Rectangle 3"/>
          <p:cNvSpPr>
            <a:spLocks noGrp="1" noChangeArrowheads="1"/>
          </p:cNvSpPr>
          <p:nvPr>
            <p:ph type="body" idx="1"/>
          </p:nvPr>
        </p:nvSpPr>
        <p:spPr bwMode="auto">
          <a:xfrm>
            <a:off x="185738" y="1522413"/>
            <a:ext cx="12496800" cy="543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6111" tIns="58055" rIns="116111" bIns="58055"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p:txBody>
      </p:sp>
      <p:sp>
        <p:nvSpPr>
          <p:cNvPr id="421896" name="Rectangle 8"/>
          <p:cNvSpPr>
            <a:spLocks noGrp="1" noChangeArrowheads="1"/>
          </p:cNvSpPr>
          <p:nvPr>
            <p:ph type="title"/>
          </p:nvPr>
        </p:nvSpPr>
        <p:spPr bwMode="auto">
          <a:xfrm>
            <a:off x="306388" y="447675"/>
            <a:ext cx="8761412" cy="920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117837" bIns="0" numCol="1" anchor="ctr" anchorCtr="0" compatLnSpc="1">
            <a:prstTxWarp prst="textNoShape">
              <a:avLst/>
            </a:prstTxWarp>
          </a:bodyPr>
          <a:lstStyle/>
          <a:p>
            <a:pPr lvl="0"/>
            <a:r>
              <a:rPr lang="de-DE" smtClean="0"/>
              <a:t>Titelmasterformat durch Klicken bearbeiten</a:t>
            </a:r>
          </a:p>
        </p:txBody>
      </p:sp>
      <p:sp>
        <p:nvSpPr>
          <p:cNvPr id="421905" name="Rectangle 17"/>
          <p:cNvSpPr>
            <a:spLocks noChangeArrowheads="1"/>
          </p:cNvSpPr>
          <p:nvPr/>
        </p:nvSpPr>
        <p:spPr bwMode="auto">
          <a:xfrm>
            <a:off x="0" y="0"/>
            <a:ext cx="13004800" cy="273050"/>
          </a:xfrm>
          <a:prstGeom prst="rect">
            <a:avLst/>
          </a:prstGeom>
          <a:solidFill>
            <a:srgbClr val="007E8C"/>
          </a:solidFill>
          <a:ln>
            <a:noFill/>
          </a:ln>
          <a:effectLst/>
          <a:extLst>
            <a:ext uri="{91240B29-F687-4F45-9708-019B960494DF}">
              <a14:hiddenLine xmlns:a14="http://schemas.microsoft.com/office/drawing/2010/main" w="9525" algn="ctr">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de-DE" dirty="0"/>
          </a:p>
        </p:txBody>
      </p:sp>
      <p:grpSp>
        <p:nvGrpSpPr>
          <p:cNvPr id="421908" name="Group 20"/>
          <p:cNvGrpSpPr>
            <a:grpSpLocks/>
          </p:cNvGrpSpPr>
          <p:nvPr/>
        </p:nvGrpSpPr>
        <p:grpSpPr bwMode="auto">
          <a:xfrm>
            <a:off x="9063038" y="527050"/>
            <a:ext cx="3616325" cy="798513"/>
            <a:chOff x="4114" y="482"/>
            <a:chExt cx="1503" cy="442"/>
          </a:xfrm>
        </p:grpSpPr>
        <p:sp>
          <p:nvSpPr>
            <p:cNvPr id="421909" name="Rectangle 21"/>
            <p:cNvSpPr>
              <a:spLocks noChangeArrowheads="1"/>
            </p:cNvSpPr>
            <p:nvPr userDrawn="1"/>
          </p:nvSpPr>
          <p:spPr bwMode="auto">
            <a:xfrm>
              <a:off x="4114" y="482"/>
              <a:ext cx="1503" cy="408"/>
            </a:xfrm>
            <a:prstGeom prst="rect">
              <a:avLst/>
            </a:prstGeom>
            <a:solidFill>
              <a:srgbClr val="C3C3C3"/>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de-DE" dirty="0"/>
            </a:p>
          </p:txBody>
        </p:sp>
        <p:pic>
          <p:nvPicPr>
            <p:cNvPr id="421910" name="Picture 22"/>
            <p:cNvPicPr>
              <a:picLocks noChangeAspect="1" noChangeArrowheads="1"/>
            </p:cNvPicPr>
            <p:nvPr userDrawn="1"/>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r="73938"/>
            <a:stretch>
              <a:fillRect/>
            </a:stretch>
          </p:blipFill>
          <p:spPr bwMode="auto">
            <a:xfrm>
              <a:off x="4180" y="548"/>
              <a:ext cx="301" cy="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1911" name="Text Box 23"/>
            <p:cNvSpPr txBox="1">
              <a:spLocks noChangeArrowheads="1"/>
            </p:cNvSpPr>
            <p:nvPr userDrawn="1"/>
          </p:nvSpPr>
          <p:spPr bwMode="auto">
            <a:xfrm>
              <a:off x="4440" y="490"/>
              <a:ext cx="1002" cy="434"/>
            </a:xfrm>
            <a:prstGeom prst="rect">
              <a:avLst/>
            </a:prstGeom>
            <a:noFill/>
            <a:ln>
              <a:noFill/>
            </a:ln>
            <a:effectLst/>
            <a:extLst>
              <a:ext uri="{909E8E84-426E-40DD-AFC4-6F175D3DCCD1}">
                <a14:hiddenFill xmlns:a14="http://schemas.microsoft.com/office/drawing/2010/main">
                  <a:solidFill>
                    <a:srgbClr val="C3C3C3"/>
                  </a:solidFill>
                </a14:hiddenFill>
              </a:ext>
              <a:ext uri="{91240B29-F687-4F45-9708-019B960494DF}">
                <a14:hiddenLine xmlns:a14="http://schemas.microsoft.com/office/drawing/2010/main" w="9525" algn="ctr">
                  <a:solidFill>
                    <a:srgbClr val="C3C3C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14282" tIns="59427" rIns="114282" bIns="59427">
              <a:spAutoFit/>
            </a:bodyPr>
            <a:lstStyle>
              <a:lvl1pPr defTabSz="1177925">
                <a:defRPr>
                  <a:solidFill>
                    <a:schemeClr val="tx1"/>
                  </a:solidFill>
                  <a:latin typeface="Verdana" pitchFamily="34" charset="0"/>
                </a:defRPr>
              </a:lvl1pPr>
              <a:lvl2pPr marL="581025" defTabSz="1177925">
                <a:defRPr>
                  <a:solidFill>
                    <a:schemeClr val="tx1"/>
                  </a:solidFill>
                  <a:latin typeface="Verdana" pitchFamily="34" charset="0"/>
                </a:defRPr>
              </a:lvl2pPr>
              <a:lvl3pPr marL="1160463" defTabSz="1177925">
                <a:defRPr>
                  <a:solidFill>
                    <a:schemeClr val="tx1"/>
                  </a:solidFill>
                  <a:latin typeface="Verdana" pitchFamily="34" charset="0"/>
                </a:defRPr>
              </a:lvl3pPr>
              <a:lvl4pPr marL="1741488" defTabSz="1177925">
                <a:defRPr>
                  <a:solidFill>
                    <a:schemeClr val="tx1"/>
                  </a:solidFill>
                  <a:latin typeface="Verdana" pitchFamily="34" charset="0"/>
                </a:defRPr>
              </a:lvl4pPr>
              <a:lvl5pPr marL="2322513" defTabSz="1177925">
                <a:defRPr>
                  <a:solidFill>
                    <a:schemeClr val="tx1"/>
                  </a:solidFill>
                  <a:latin typeface="Verdana" pitchFamily="34" charset="0"/>
                </a:defRPr>
              </a:lvl5pPr>
              <a:lvl6pPr marL="2779713" defTabSz="1177925" fontAlgn="base">
                <a:spcBef>
                  <a:spcPct val="0"/>
                </a:spcBef>
                <a:spcAft>
                  <a:spcPct val="0"/>
                </a:spcAft>
                <a:defRPr>
                  <a:solidFill>
                    <a:schemeClr val="tx1"/>
                  </a:solidFill>
                  <a:latin typeface="Verdana" pitchFamily="34" charset="0"/>
                </a:defRPr>
              </a:lvl6pPr>
              <a:lvl7pPr marL="3236913" defTabSz="1177925" fontAlgn="base">
                <a:spcBef>
                  <a:spcPct val="0"/>
                </a:spcBef>
                <a:spcAft>
                  <a:spcPct val="0"/>
                </a:spcAft>
                <a:defRPr>
                  <a:solidFill>
                    <a:schemeClr val="tx1"/>
                  </a:solidFill>
                  <a:latin typeface="Verdana" pitchFamily="34" charset="0"/>
                </a:defRPr>
              </a:lvl7pPr>
              <a:lvl8pPr marL="3694113" defTabSz="1177925" fontAlgn="base">
                <a:spcBef>
                  <a:spcPct val="0"/>
                </a:spcBef>
                <a:spcAft>
                  <a:spcPct val="0"/>
                </a:spcAft>
                <a:defRPr>
                  <a:solidFill>
                    <a:schemeClr val="tx1"/>
                  </a:solidFill>
                  <a:latin typeface="Verdana" pitchFamily="34" charset="0"/>
                </a:defRPr>
              </a:lvl8pPr>
              <a:lvl9pPr marL="4151313" defTabSz="1177925" fontAlgn="base">
                <a:spcBef>
                  <a:spcPct val="0"/>
                </a:spcBef>
                <a:spcAft>
                  <a:spcPct val="0"/>
                </a:spcAft>
                <a:defRPr>
                  <a:solidFill>
                    <a:schemeClr val="tx1"/>
                  </a:solidFill>
                  <a:latin typeface="Verdana" pitchFamily="34" charset="0"/>
                </a:defRPr>
              </a:lvl9pPr>
            </a:lstStyle>
            <a:p>
              <a:pPr>
                <a:lnSpc>
                  <a:spcPct val="95000"/>
                </a:lnSpc>
              </a:pPr>
              <a:r>
                <a:rPr lang="de-DE" dirty="0"/>
                <a:t>Hier Position</a:t>
              </a:r>
            </a:p>
            <a:p>
              <a:pPr>
                <a:lnSpc>
                  <a:spcPct val="95000"/>
                </a:lnSpc>
              </a:pPr>
              <a:r>
                <a:rPr lang="de-DE" dirty="0"/>
                <a:t>für Kanzleilogo</a:t>
              </a:r>
            </a:p>
          </p:txBody>
        </p:sp>
        <p:sp>
          <p:nvSpPr>
            <p:cNvPr id="421912" name="Rectangle 24"/>
            <p:cNvSpPr>
              <a:spLocks noChangeArrowheads="1"/>
            </p:cNvSpPr>
            <p:nvPr userDrawn="1"/>
          </p:nvSpPr>
          <p:spPr bwMode="auto">
            <a:xfrm>
              <a:off x="4414" y="691"/>
              <a:ext cx="81" cy="154"/>
            </a:xfrm>
            <a:prstGeom prst="rect">
              <a:avLst/>
            </a:prstGeom>
            <a:solidFill>
              <a:srgbClr val="C3C3C3"/>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de-DE" dirty="0"/>
            </a:p>
          </p:txBody>
        </p:sp>
      </p:grpSp>
      <p:sp>
        <p:nvSpPr>
          <p:cNvPr id="421913" name="Line 25"/>
          <p:cNvSpPr>
            <a:spLocks noChangeShapeType="1"/>
          </p:cNvSpPr>
          <p:nvPr/>
        </p:nvSpPr>
        <p:spPr bwMode="auto">
          <a:xfrm>
            <a:off x="185738" y="1535113"/>
            <a:ext cx="12498387" cy="0"/>
          </a:xfrm>
          <a:prstGeom prst="line">
            <a:avLst/>
          </a:prstGeom>
          <a:noFill/>
          <a:ln w="1905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lstStyle/>
          <a:p>
            <a:endParaRPr lang="de-DE" dirty="0"/>
          </a:p>
        </p:txBody>
      </p:sp>
      <p:sp>
        <p:nvSpPr>
          <p:cNvPr id="421917" name="Rectangle 29"/>
          <p:cNvSpPr>
            <a:spLocks noGrp="1" noChangeArrowheads="1"/>
          </p:cNvSpPr>
          <p:nvPr>
            <p:ph type="dt" sz="half" idx="2"/>
          </p:nvPr>
        </p:nvSpPr>
        <p:spPr bwMode="auto">
          <a:xfrm>
            <a:off x="198438" y="7031038"/>
            <a:ext cx="3035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6111" tIns="58055" rIns="116111" bIns="58055" numCol="1" anchor="t" anchorCtr="0" compatLnSpc="1">
            <a:prstTxWarp prst="textNoShape">
              <a:avLst/>
            </a:prstTxWarp>
          </a:bodyPr>
          <a:lstStyle>
            <a:lvl1pPr defTabSz="1160463">
              <a:defRPr sz="1100"/>
            </a:lvl1pPr>
          </a:lstStyle>
          <a:p>
            <a:fld id="{E1AE7FEB-4F86-490F-8E83-0F26B52C7FAF}" type="datetime1">
              <a:rPr lang="de-DE" smtClean="0"/>
              <a:t>12.09.2016</a:t>
            </a:fld>
            <a:endParaRPr lang="de-DE" dirty="0"/>
          </a:p>
        </p:txBody>
      </p:sp>
      <p:sp>
        <p:nvSpPr>
          <p:cNvPr id="421918" name="Rectangle 30"/>
          <p:cNvSpPr>
            <a:spLocks noGrp="1" noChangeArrowheads="1"/>
          </p:cNvSpPr>
          <p:nvPr>
            <p:ph type="sldNum" sz="quarter" idx="4"/>
          </p:nvPr>
        </p:nvSpPr>
        <p:spPr bwMode="auto">
          <a:xfrm>
            <a:off x="11791950" y="7031038"/>
            <a:ext cx="1038225"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6111" tIns="58055" rIns="116111" bIns="58055" numCol="1" anchor="t" anchorCtr="0" compatLnSpc="1">
            <a:prstTxWarp prst="textNoShape">
              <a:avLst/>
            </a:prstTxWarp>
          </a:bodyPr>
          <a:lstStyle>
            <a:lvl1pPr algn="r" defTabSz="1160463">
              <a:defRPr sz="1100"/>
            </a:lvl1pPr>
          </a:lstStyle>
          <a:p>
            <a:fld id="{038E920C-9181-4A34-8702-B15B19A4C37D}" type="slidenum">
              <a:rPr lang="de-DE"/>
              <a:pPr/>
              <a:t>‹Nr.›</a:t>
            </a:fld>
            <a:endParaRPr lang="de-DE" dirty="0"/>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hdr="0" ftr="0" dt="0"/>
  <p:txStyles>
    <p:titleStyle>
      <a:lvl1pPr algn="l" defTabSz="1160463" rtl="0" fontAlgn="base">
        <a:spcBef>
          <a:spcPct val="0"/>
        </a:spcBef>
        <a:spcAft>
          <a:spcPct val="0"/>
        </a:spcAft>
        <a:defRPr sz="2400">
          <a:solidFill>
            <a:srgbClr val="007E8C"/>
          </a:solidFill>
          <a:latin typeface="+mj-lt"/>
          <a:ea typeface="+mj-ea"/>
          <a:cs typeface="+mj-cs"/>
        </a:defRPr>
      </a:lvl1pPr>
      <a:lvl2pPr algn="l" defTabSz="1160463" rtl="0" fontAlgn="base">
        <a:spcBef>
          <a:spcPct val="0"/>
        </a:spcBef>
        <a:spcAft>
          <a:spcPct val="0"/>
        </a:spcAft>
        <a:defRPr sz="2400">
          <a:solidFill>
            <a:srgbClr val="007E8C"/>
          </a:solidFill>
          <a:latin typeface="Verdana" pitchFamily="34" charset="0"/>
        </a:defRPr>
      </a:lvl2pPr>
      <a:lvl3pPr algn="l" defTabSz="1160463" rtl="0" fontAlgn="base">
        <a:spcBef>
          <a:spcPct val="0"/>
        </a:spcBef>
        <a:spcAft>
          <a:spcPct val="0"/>
        </a:spcAft>
        <a:defRPr sz="2400">
          <a:solidFill>
            <a:srgbClr val="007E8C"/>
          </a:solidFill>
          <a:latin typeface="Verdana" pitchFamily="34" charset="0"/>
        </a:defRPr>
      </a:lvl3pPr>
      <a:lvl4pPr algn="l" defTabSz="1160463" rtl="0" fontAlgn="base">
        <a:spcBef>
          <a:spcPct val="0"/>
        </a:spcBef>
        <a:spcAft>
          <a:spcPct val="0"/>
        </a:spcAft>
        <a:defRPr sz="2400">
          <a:solidFill>
            <a:srgbClr val="007E8C"/>
          </a:solidFill>
          <a:latin typeface="Verdana" pitchFamily="34" charset="0"/>
        </a:defRPr>
      </a:lvl4pPr>
      <a:lvl5pPr algn="l" defTabSz="1160463" rtl="0" fontAlgn="base">
        <a:spcBef>
          <a:spcPct val="0"/>
        </a:spcBef>
        <a:spcAft>
          <a:spcPct val="0"/>
        </a:spcAft>
        <a:defRPr sz="2400">
          <a:solidFill>
            <a:srgbClr val="007E8C"/>
          </a:solidFill>
          <a:latin typeface="Verdana" pitchFamily="34" charset="0"/>
        </a:defRPr>
      </a:lvl5pPr>
      <a:lvl6pPr marL="457200" algn="l" defTabSz="1160463" rtl="0" fontAlgn="base">
        <a:spcBef>
          <a:spcPct val="0"/>
        </a:spcBef>
        <a:spcAft>
          <a:spcPct val="0"/>
        </a:spcAft>
        <a:defRPr sz="2400">
          <a:solidFill>
            <a:srgbClr val="007E8C"/>
          </a:solidFill>
          <a:latin typeface="Verdana" pitchFamily="34" charset="0"/>
        </a:defRPr>
      </a:lvl6pPr>
      <a:lvl7pPr marL="914400" algn="l" defTabSz="1160463" rtl="0" fontAlgn="base">
        <a:spcBef>
          <a:spcPct val="0"/>
        </a:spcBef>
        <a:spcAft>
          <a:spcPct val="0"/>
        </a:spcAft>
        <a:defRPr sz="2400">
          <a:solidFill>
            <a:srgbClr val="007E8C"/>
          </a:solidFill>
          <a:latin typeface="Verdana" pitchFamily="34" charset="0"/>
        </a:defRPr>
      </a:lvl7pPr>
      <a:lvl8pPr marL="1371600" algn="l" defTabSz="1160463" rtl="0" fontAlgn="base">
        <a:spcBef>
          <a:spcPct val="0"/>
        </a:spcBef>
        <a:spcAft>
          <a:spcPct val="0"/>
        </a:spcAft>
        <a:defRPr sz="2400">
          <a:solidFill>
            <a:srgbClr val="007E8C"/>
          </a:solidFill>
          <a:latin typeface="Verdana" pitchFamily="34" charset="0"/>
        </a:defRPr>
      </a:lvl8pPr>
      <a:lvl9pPr marL="1828800" algn="l" defTabSz="1160463" rtl="0" fontAlgn="base">
        <a:spcBef>
          <a:spcPct val="0"/>
        </a:spcBef>
        <a:spcAft>
          <a:spcPct val="0"/>
        </a:spcAft>
        <a:defRPr sz="2400">
          <a:solidFill>
            <a:srgbClr val="007E8C"/>
          </a:solidFill>
          <a:latin typeface="Verdana" pitchFamily="34" charset="0"/>
        </a:defRPr>
      </a:lvl9pPr>
    </p:titleStyle>
    <p:bodyStyle>
      <a:lvl1pPr marL="333375" indent="-333375" algn="l" defTabSz="1495425" rtl="0" fontAlgn="base">
        <a:spcBef>
          <a:spcPct val="50000"/>
        </a:spcBef>
        <a:spcAft>
          <a:spcPct val="0"/>
        </a:spcAft>
        <a:buClr>
          <a:schemeClr val="folHlink"/>
        </a:buClr>
        <a:buFont typeface="Wingdings" pitchFamily="2" charset="2"/>
        <a:buChar char="n"/>
        <a:defRPr>
          <a:solidFill>
            <a:srgbClr val="000000"/>
          </a:solidFill>
          <a:latin typeface="+mn-lt"/>
          <a:ea typeface="+mn-ea"/>
          <a:cs typeface="+mn-cs"/>
        </a:defRPr>
      </a:lvl1pPr>
      <a:lvl2pPr marL="600075" indent="-265113" algn="l" defTabSz="1495425" rtl="0" fontAlgn="base">
        <a:spcBef>
          <a:spcPct val="50000"/>
        </a:spcBef>
        <a:spcAft>
          <a:spcPct val="0"/>
        </a:spcAft>
        <a:buClr>
          <a:schemeClr val="folHlink"/>
        </a:buClr>
        <a:buSzPct val="110000"/>
        <a:buFont typeface="Wingdings" pitchFamily="2" charset="2"/>
        <a:buChar char="§"/>
        <a:defRPr>
          <a:solidFill>
            <a:srgbClr val="000000"/>
          </a:solidFill>
          <a:latin typeface="+mn-lt"/>
        </a:defRPr>
      </a:lvl2pPr>
      <a:lvl3pPr marL="890588" indent="-287338" algn="l" defTabSz="1495425" rtl="0" fontAlgn="base">
        <a:spcBef>
          <a:spcPct val="50000"/>
        </a:spcBef>
        <a:spcAft>
          <a:spcPct val="0"/>
        </a:spcAft>
        <a:buClr>
          <a:schemeClr val="folHlink"/>
        </a:buClr>
        <a:buFont typeface="Wide Latin" pitchFamily="18" charset="0"/>
        <a:buChar char="-"/>
        <a:defRPr>
          <a:solidFill>
            <a:srgbClr val="000000"/>
          </a:solidFill>
          <a:latin typeface="+mn-lt"/>
        </a:defRPr>
      </a:lvl3pPr>
      <a:lvl4pPr marL="1314450" indent="-314325" algn="l" defTabSz="1160463" rtl="0" fontAlgn="base">
        <a:spcBef>
          <a:spcPct val="20000"/>
        </a:spcBef>
        <a:spcAft>
          <a:spcPct val="0"/>
        </a:spcAft>
        <a:buClr>
          <a:schemeClr val="hlink"/>
        </a:buClr>
        <a:buSzPct val="175000"/>
        <a:buChar char="-"/>
        <a:defRPr>
          <a:solidFill>
            <a:schemeClr val="tx1"/>
          </a:solidFill>
          <a:latin typeface="+mn-lt"/>
        </a:defRPr>
      </a:lvl4pPr>
      <a:lvl5pPr marL="2613025" indent="-290513" algn="l" defTabSz="1160463" rtl="0" fontAlgn="base">
        <a:spcBef>
          <a:spcPct val="20000"/>
        </a:spcBef>
        <a:spcAft>
          <a:spcPct val="0"/>
        </a:spcAft>
        <a:buChar char="»"/>
        <a:defRPr sz="2300">
          <a:solidFill>
            <a:schemeClr val="tx1"/>
          </a:solidFill>
          <a:latin typeface="+mn-lt"/>
        </a:defRPr>
      </a:lvl5pPr>
      <a:lvl6pPr marL="3070225" indent="-290513" algn="l" defTabSz="1160463" rtl="0" fontAlgn="base">
        <a:spcBef>
          <a:spcPct val="20000"/>
        </a:spcBef>
        <a:spcAft>
          <a:spcPct val="0"/>
        </a:spcAft>
        <a:buChar char="»"/>
        <a:defRPr sz="2300">
          <a:solidFill>
            <a:schemeClr val="tx1"/>
          </a:solidFill>
          <a:latin typeface="+mn-lt"/>
        </a:defRPr>
      </a:lvl6pPr>
      <a:lvl7pPr marL="3527425" indent="-290513" algn="l" defTabSz="1160463" rtl="0" fontAlgn="base">
        <a:spcBef>
          <a:spcPct val="20000"/>
        </a:spcBef>
        <a:spcAft>
          <a:spcPct val="0"/>
        </a:spcAft>
        <a:buChar char="»"/>
        <a:defRPr sz="2300">
          <a:solidFill>
            <a:schemeClr val="tx1"/>
          </a:solidFill>
          <a:latin typeface="+mn-lt"/>
        </a:defRPr>
      </a:lvl7pPr>
      <a:lvl8pPr marL="3984625" indent="-290513" algn="l" defTabSz="1160463" rtl="0" fontAlgn="base">
        <a:spcBef>
          <a:spcPct val="20000"/>
        </a:spcBef>
        <a:spcAft>
          <a:spcPct val="0"/>
        </a:spcAft>
        <a:buChar char="»"/>
        <a:defRPr sz="2300">
          <a:solidFill>
            <a:schemeClr val="tx1"/>
          </a:solidFill>
          <a:latin typeface="+mn-lt"/>
        </a:defRPr>
      </a:lvl8pPr>
      <a:lvl9pPr marL="4441825" indent="-290513" algn="l" defTabSz="1160463" rtl="0" fontAlgn="base">
        <a:spcBef>
          <a:spcPct val="20000"/>
        </a:spcBef>
        <a:spcAft>
          <a:spcPct val="0"/>
        </a:spcAft>
        <a:buChar char="»"/>
        <a:defRPr sz="23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9282" name="Rectangle 2"/>
          <p:cNvSpPr>
            <a:spLocks noGrp="1" noChangeArrowheads="1"/>
          </p:cNvSpPr>
          <p:nvPr>
            <p:ph type="ctrTitle"/>
          </p:nvPr>
        </p:nvSpPr>
        <p:spPr>
          <a:xfrm>
            <a:off x="487363" y="2937520"/>
            <a:ext cx="8575675" cy="440184"/>
          </a:xfrm>
        </p:spPr>
        <p:txBody>
          <a:bodyPr/>
          <a:lstStyle/>
          <a:p>
            <a:r>
              <a:rPr lang="de-DE" sz="2400" dirty="0" smtClean="0"/>
              <a:t>GoBD	</a:t>
            </a:r>
            <a:endParaRPr lang="de-DE" sz="2400" dirty="0"/>
          </a:p>
        </p:txBody>
      </p:sp>
      <p:sp>
        <p:nvSpPr>
          <p:cNvPr id="609283" name="Rectangle 3"/>
          <p:cNvSpPr>
            <a:spLocks noGrp="1" noChangeArrowheads="1"/>
          </p:cNvSpPr>
          <p:nvPr>
            <p:ph type="subTitle" idx="1"/>
          </p:nvPr>
        </p:nvSpPr>
        <p:spPr>
          <a:xfrm>
            <a:off x="487362" y="3189548"/>
            <a:ext cx="8823349" cy="732024"/>
          </a:xfrm>
        </p:spPr>
        <p:txBody>
          <a:bodyPr/>
          <a:lstStyle/>
          <a:p>
            <a:r>
              <a:rPr lang="de-DE" sz="1800" dirty="0"/>
              <a:t>Wesentliche Änderungen durch Einführung der </a:t>
            </a:r>
            <a:r>
              <a:rPr lang="de-DE" sz="1800" dirty="0" smtClean="0"/>
              <a:t>GoBD </a:t>
            </a:r>
            <a:r>
              <a:rPr lang="de-DE" sz="1800" dirty="0">
                <a:solidFill>
                  <a:srgbClr val="EFEFEF"/>
                </a:solidFill>
              </a:rPr>
              <a:t>und Umsetzungsempfehlungen von </a:t>
            </a:r>
            <a:r>
              <a:rPr lang="de-DE" sz="1800" dirty="0" smtClean="0">
                <a:solidFill>
                  <a:srgbClr val="EFEFEF"/>
                </a:solidFill>
              </a:rPr>
              <a:t>DATEV</a:t>
            </a:r>
            <a:endParaRPr lang="de-DE" sz="1800" dirty="0">
              <a:solidFill>
                <a:srgbClr val="EFEFEF"/>
              </a:solidFill>
            </a:endParaRPr>
          </a:p>
        </p:txBody>
      </p:sp>
      <p:graphicFrame>
        <p:nvGraphicFramePr>
          <p:cNvPr id="4" name="Tabelle 3"/>
          <p:cNvGraphicFramePr>
            <a:graphicFrameLocks noGrp="1"/>
          </p:cNvGraphicFramePr>
          <p:nvPr>
            <p:extLst>
              <p:ext uri="{D42A27DB-BD31-4B8C-83A1-F6EECF244321}">
                <p14:modId xmlns:p14="http://schemas.microsoft.com/office/powerpoint/2010/main" val="1128937136"/>
              </p:ext>
            </p:extLst>
          </p:nvPr>
        </p:nvGraphicFramePr>
        <p:xfrm>
          <a:off x="7474508" y="273224"/>
          <a:ext cx="5279098" cy="1581912"/>
        </p:xfrm>
        <a:graphic>
          <a:graphicData uri="http://schemas.openxmlformats.org/drawingml/2006/table">
            <a:tbl>
              <a:tblPr firstRow="1" firstCol="1" lastRow="1" lastCol="1" bandRow="1" bandCol="1">
                <a:tableStyleId>{5C22544A-7EE6-4342-B048-85BDC9FD1C3A}</a:tableStyleId>
              </a:tblPr>
              <a:tblGrid>
                <a:gridCol w="5116538"/>
                <a:gridCol w="162560"/>
              </a:tblGrid>
              <a:tr h="1325408">
                <a:tc>
                  <a:txBody>
                    <a:bodyPr/>
                    <a:lstStyle/>
                    <a:p>
                      <a:endParaRPr lang="de-DE" sz="1800" b="1" kern="1200" dirty="0" smtClean="0">
                        <a:solidFill>
                          <a:schemeClr val="lt1"/>
                        </a:solidFill>
                        <a:effectLst/>
                        <a:latin typeface="+mn-lt"/>
                        <a:ea typeface="+mn-ea"/>
                        <a:cs typeface="+mn-cs"/>
                      </a:endParaRPr>
                    </a:p>
                    <a:p>
                      <a:endParaRPr lang="de-DE" sz="1800" b="1" kern="1200" dirty="0" smtClean="0">
                        <a:solidFill>
                          <a:schemeClr val="lt1"/>
                        </a:solidFill>
                        <a:effectLst/>
                        <a:latin typeface="+mn-lt"/>
                        <a:ea typeface="+mn-ea"/>
                        <a:cs typeface="+mn-cs"/>
                      </a:endParaRPr>
                    </a:p>
                    <a:p>
                      <a:r>
                        <a:rPr lang="de-DE" sz="1800" b="1" kern="1200" dirty="0" smtClean="0">
                          <a:solidFill>
                            <a:schemeClr val="lt1"/>
                          </a:solidFill>
                          <a:effectLst/>
                          <a:latin typeface="+mn-lt"/>
                          <a:ea typeface="+mn-ea"/>
                          <a:cs typeface="+mn-cs"/>
                        </a:rPr>
                        <a:t>Wolfgang Dittrich GmbH</a:t>
                      </a:r>
                      <a:br>
                        <a:rPr lang="de-DE" sz="1800" b="1" kern="1200" dirty="0" smtClean="0">
                          <a:solidFill>
                            <a:schemeClr val="lt1"/>
                          </a:solidFill>
                          <a:effectLst/>
                          <a:latin typeface="+mn-lt"/>
                          <a:ea typeface="+mn-ea"/>
                          <a:cs typeface="+mn-cs"/>
                        </a:rPr>
                      </a:br>
                      <a:r>
                        <a:rPr lang="de-DE" sz="1800" b="1" kern="1200" dirty="0" smtClean="0">
                          <a:solidFill>
                            <a:schemeClr val="lt1"/>
                          </a:solidFill>
                          <a:effectLst/>
                          <a:latin typeface="+mn-lt"/>
                          <a:ea typeface="+mn-ea"/>
                          <a:cs typeface="+mn-cs"/>
                        </a:rPr>
                        <a:t>Steuerberatungsgesellschaft</a:t>
                      </a:r>
                      <a:br>
                        <a:rPr lang="de-DE" sz="1800" b="1" kern="1200" dirty="0" smtClean="0">
                          <a:solidFill>
                            <a:schemeClr val="lt1"/>
                          </a:solidFill>
                          <a:effectLst/>
                          <a:latin typeface="+mn-lt"/>
                          <a:ea typeface="+mn-ea"/>
                          <a:cs typeface="+mn-cs"/>
                        </a:rPr>
                      </a:br>
                      <a:r>
                        <a:rPr lang="de-DE" sz="1800" b="1" kern="1200" dirty="0" smtClean="0">
                          <a:solidFill>
                            <a:schemeClr val="lt1"/>
                          </a:solidFill>
                          <a:effectLst/>
                          <a:latin typeface="+mn-lt"/>
                          <a:ea typeface="+mn-ea"/>
                          <a:cs typeface="+mn-cs"/>
                        </a:rPr>
                        <a:t>Wirtschaftsprüfungsgesellschaft</a:t>
                      </a:r>
                    </a:p>
                    <a:p>
                      <a:pPr>
                        <a:lnSpc>
                          <a:spcPct val="115000"/>
                        </a:lnSpc>
                        <a:spcAft>
                          <a:spcPts val="0"/>
                        </a:spcAft>
                      </a:pPr>
                      <a:endParaRPr lang="de-DE" sz="1200" dirty="0">
                        <a:effectLst/>
                      </a:endParaRPr>
                    </a:p>
                  </a:txBody>
                  <a:tcPr marL="68580" marR="68580" marT="0" marB="0"/>
                </a:tc>
                <a:tc>
                  <a:txBody>
                    <a:bodyPr/>
                    <a:lstStyle/>
                    <a:p>
                      <a:pPr algn="r">
                        <a:lnSpc>
                          <a:spcPct val="115000"/>
                        </a:lnSpc>
                        <a:spcAft>
                          <a:spcPts val="0"/>
                        </a:spcAft>
                      </a:pPr>
                      <a:endParaRPr lang="de-DE" sz="1200" dirty="0">
                        <a:effectLst/>
                        <a:latin typeface="Times New Roman"/>
                        <a:ea typeface="Times New Roman"/>
                        <a:cs typeface="Times New Roman"/>
                      </a:endParaRPr>
                    </a:p>
                  </a:txBody>
                  <a:tcPr marL="68580" marR="68580" marT="0" marB="0"/>
                </a:tc>
              </a:tr>
            </a:tbl>
          </a:graphicData>
        </a:graphic>
      </p:graphicFrame>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82519" y="411836"/>
            <a:ext cx="191452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Foliennummernplatzhalter 4"/>
          <p:cNvSpPr>
            <a:spLocks noGrp="1"/>
          </p:cNvSpPr>
          <p:nvPr>
            <p:ph type="sldNum" sz="quarter" idx="11"/>
          </p:nvPr>
        </p:nvSpPr>
        <p:spPr/>
        <p:txBody>
          <a:bodyPr/>
          <a:lstStyle/>
          <a:p>
            <a:fld id="{FB3C0390-5D91-4408-912F-FE9D16BB8352}" type="slidenum">
              <a:rPr lang="de-DE"/>
              <a:pPr/>
              <a:t>10</a:t>
            </a:fld>
            <a:endParaRPr lang="de-DE" dirty="0"/>
          </a:p>
        </p:txBody>
      </p:sp>
      <p:sp>
        <p:nvSpPr>
          <p:cNvPr id="610306" name="Rectangle 2"/>
          <p:cNvSpPr>
            <a:spLocks noGrp="1" noChangeArrowheads="1"/>
          </p:cNvSpPr>
          <p:nvPr>
            <p:ph type="title"/>
          </p:nvPr>
        </p:nvSpPr>
        <p:spPr>
          <a:xfrm>
            <a:off x="306388" y="447675"/>
            <a:ext cx="8752296" cy="920750"/>
          </a:xfrm>
        </p:spPr>
        <p:txBody>
          <a:bodyPr/>
          <a:lstStyle/>
          <a:p>
            <a:r>
              <a:rPr lang="de-DE" dirty="0"/>
              <a:t>Ausblick </a:t>
            </a:r>
            <a:r>
              <a:rPr lang="de-DE" dirty="0" smtClean="0"/>
              <a:t>auf </a:t>
            </a:r>
            <a:r>
              <a:rPr lang="de-DE" dirty="0"/>
              <a:t>GoBD-bedingte Programmanpassungen </a:t>
            </a:r>
            <a:r>
              <a:rPr lang="de-DE" dirty="0" smtClean="0"/>
              <a:t/>
            </a:r>
            <a:br>
              <a:rPr lang="de-DE" dirty="0" smtClean="0"/>
            </a:br>
            <a:r>
              <a:rPr lang="de-DE" dirty="0" smtClean="0"/>
              <a:t>durch DATEV ab</a:t>
            </a:r>
            <a:r>
              <a:rPr lang="de-DE" dirty="0" smtClean="0">
                <a:solidFill>
                  <a:srgbClr val="FF0000"/>
                </a:solidFill>
              </a:rPr>
              <a:t> </a:t>
            </a:r>
            <a:r>
              <a:rPr lang="de-DE" dirty="0" smtClean="0"/>
              <a:t>2016</a:t>
            </a:r>
            <a:endParaRPr lang="de-DE" dirty="0"/>
          </a:p>
        </p:txBody>
      </p:sp>
      <p:sp>
        <p:nvSpPr>
          <p:cNvPr id="8" name="Abgerundetes Rechteck 7"/>
          <p:cNvSpPr/>
          <p:nvPr/>
        </p:nvSpPr>
        <p:spPr bwMode="auto">
          <a:xfrm>
            <a:off x="3298043" y="2289448"/>
            <a:ext cx="9400369" cy="1116124"/>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buClr>
                <a:srgbClr val="007E8C"/>
              </a:buClr>
            </a:pPr>
            <a:r>
              <a:rPr lang="de-DE" sz="1200" dirty="0">
                <a:solidFill>
                  <a:srgbClr val="000000"/>
                </a:solidFill>
                <a:latin typeface="+mn-lt"/>
                <a:ea typeface="ＭＳ Ｐゴシック" pitchFamily="34" charset="-128"/>
                <a:cs typeface="Arial"/>
              </a:rPr>
              <a:t>Ja, auch bei Weitergabe der Daten zur Übermittlung über das Telemodul gilt dieselbe, oben beschriebene Logik.</a:t>
            </a:r>
          </a:p>
        </p:txBody>
      </p:sp>
      <p:sp>
        <p:nvSpPr>
          <p:cNvPr id="9" name="Abgerundetes Rechteck 8"/>
          <p:cNvSpPr/>
          <p:nvPr/>
        </p:nvSpPr>
        <p:spPr bwMode="auto">
          <a:xfrm>
            <a:off x="213859" y="2289448"/>
            <a:ext cx="2978987" cy="1116124"/>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Wird auch bei Übermittlung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über </a:t>
            </a:r>
            <a:r>
              <a:rPr lang="de-DE" sz="1200" dirty="0">
                <a:solidFill>
                  <a:schemeClr val="bg1"/>
                </a:solidFill>
                <a:latin typeface="+mn-lt"/>
                <a:ea typeface="Tahoma" pitchFamily="34" charset="0"/>
                <a:cs typeface="Tahoma" pitchFamily="34" charset="0"/>
              </a:rPr>
              <a:t>das Telemodul eine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vorherige </a:t>
            </a:r>
            <a:r>
              <a:rPr lang="de-DE" sz="1200" dirty="0">
                <a:solidFill>
                  <a:schemeClr val="bg1"/>
                </a:solidFill>
                <a:latin typeface="+mn-lt"/>
                <a:ea typeface="Tahoma" pitchFamily="34" charset="0"/>
                <a:cs typeface="Tahoma" pitchFamily="34" charset="0"/>
              </a:rPr>
              <a:t>Festschreibung gefordert?</a:t>
            </a:r>
          </a:p>
        </p:txBody>
      </p:sp>
      <p:sp>
        <p:nvSpPr>
          <p:cNvPr id="10" name="Abgerundetes Rechteck 9"/>
          <p:cNvSpPr/>
          <p:nvPr/>
        </p:nvSpPr>
        <p:spPr bwMode="auto">
          <a:xfrm>
            <a:off x="211045" y="3477579"/>
            <a:ext cx="2978987" cy="1012777"/>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Durch die neue Logik werden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häufiger </a:t>
            </a:r>
            <a:r>
              <a:rPr lang="de-DE" sz="1200" dirty="0">
                <a:solidFill>
                  <a:schemeClr val="bg1"/>
                </a:solidFill>
                <a:latin typeface="+mn-lt"/>
                <a:ea typeface="Tahoma" pitchFamily="34" charset="0"/>
                <a:cs typeface="Tahoma" pitchFamily="34" charset="0"/>
              </a:rPr>
              <a:t>Storno-/</a:t>
            </a:r>
            <a:r>
              <a:rPr lang="de-DE" sz="1200" dirty="0" smtClean="0">
                <a:solidFill>
                  <a:schemeClr val="bg1"/>
                </a:solidFill>
                <a:latin typeface="+mn-lt"/>
                <a:ea typeface="Tahoma" pitchFamily="34" charset="0"/>
                <a:cs typeface="Tahoma" pitchFamily="34" charset="0"/>
              </a:rPr>
              <a:t>Generalumkehr-</a:t>
            </a:r>
          </a:p>
          <a:p>
            <a:pPr algn="ctr"/>
            <a:r>
              <a:rPr lang="de-DE" sz="1200" dirty="0" smtClean="0">
                <a:solidFill>
                  <a:schemeClr val="bg1"/>
                </a:solidFill>
                <a:latin typeface="+mn-lt"/>
                <a:ea typeface="Tahoma" pitchFamily="34" charset="0"/>
                <a:cs typeface="Tahoma" pitchFamily="34" charset="0"/>
              </a:rPr>
              <a:t>buchungen entstehen</a:t>
            </a:r>
            <a:r>
              <a:rPr lang="de-DE" sz="1200" dirty="0">
                <a:solidFill>
                  <a:schemeClr val="bg1"/>
                </a:solidFill>
                <a:latin typeface="+mn-lt"/>
                <a:ea typeface="Tahoma" pitchFamily="34" charset="0"/>
                <a:cs typeface="Tahoma" pitchFamily="34" charset="0"/>
              </a:rPr>
              <a:t>. </a:t>
            </a:r>
            <a:r>
              <a:rPr lang="de-DE" sz="1200" dirty="0" smtClean="0">
                <a:solidFill>
                  <a:schemeClr val="bg1"/>
                </a:solidFill>
                <a:latin typeface="+mn-lt"/>
                <a:ea typeface="Tahoma" pitchFamily="34" charset="0"/>
                <a:cs typeface="Tahoma" pitchFamily="34" charset="0"/>
              </a:rPr>
              <a:t>Können </a:t>
            </a:r>
            <a:r>
              <a:rPr lang="de-DE" sz="1200" dirty="0">
                <a:solidFill>
                  <a:schemeClr val="bg1"/>
                </a:solidFill>
                <a:latin typeface="+mn-lt"/>
                <a:ea typeface="Tahoma" pitchFamily="34" charset="0"/>
                <a:cs typeface="Tahoma" pitchFamily="34" charset="0"/>
              </a:rPr>
              <a:t>diese ausgeblendet werden?</a:t>
            </a:r>
          </a:p>
        </p:txBody>
      </p:sp>
      <p:sp>
        <p:nvSpPr>
          <p:cNvPr id="11" name="Abgerundetes Rechteck 10"/>
          <p:cNvSpPr/>
          <p:nvPr/>
        </p:nvSpPr>
        <p:spPr bwMode="auto">
          <a:xfrm>
            <a:off x="3298043" y="3477579"/>
            <a:ext cx="9400369" cy="1012777"/>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buClr>
                <a:srgbClr val="007E8C"/>
              </a:buClr>
            </a:pPr>
            <a:r>
              <a:rPr lang="de-DE" sz="1200" dirty="0">
                <a:solidFill>
                  <a:srgbClr val="000000"/>
                </a:solidFill>
                <a:latin typeface="+mn-lt"/>
                <a:ea typeface="ＭＳ Ｐゴシック" pitchFamily="34" charset="-128"/>
                <a:cs typeface="Arial"/>
              </a:rPr>
              <a:t>Ja. Um bei vermehrten Generalumkehrbuchungen trotzdem die Übersichtlichkeit von Auswertungen zu gewährleisten, wird die Möglichkeit geschaffen, in ausgewählten Auswertungen die vorgenommenen Generalumkehrbuchungen auszublenden.</a:t>
            </a:r>
          </a:p>
        </p:txBody>
      </p:sp>
      <p:sp>
        <p:nvSpPr>
          <p:cNvPr id="12" name="Abgerundetes Rechteck 11"/>
          <p:cNvSpPr/>
          <p:nvPr/>
        </p:nvSpPr>
        <p:spPr bwMode="auto">
          <a:xfrm>
            <a:off x="201700" y="4557700"/>
            <a:ext cx="2978987" cy="1188132"/>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Gibt es eine programmseitige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Festschreibungspflicht </a:t>
            </a:r>
            <a:r>
              <a:rPr lang="de-DE" sz="1200" dirty="0">
                <a:solidFill>
                  <a:schemeClr val="bg1"/>
                </a:solidFill>
                <a:latin typeface="+mn-lt"/>
                <a:ea typeface="Tahoma" pitchFamily="34" charset="0"/>
                <a:cs typeface="Tahoma" pitchFamily="34" charset="0"/>
              </a:rPr>
              <a:t>von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erfassten </a:t>
            </a:r>
            <a:r>
              <a:rPr lang="de-DE" sz="1200" dirty="0">
                <a:solidFill>
                  <a:schemeClr val="bg1"/>
                </a:solidFill>
                <a:latin typeface="+mn-lt"/>
                <a:ea typeface="Tahoma" pitchFamily="34" charset="0"/>
                <a:cs typeface="Tahoma" pitchFamily="34" charset="0"/>
              </a:rPr>
              <a:t>Buchungssätzen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für </a:t>
            </a:r>
            <a:r>
              <a:rPr lang="de-DE" sz="1200" dirty="0">
                <a:solidFill>
                  <a:schemeClr val="bg1"/>
                </a:solidFill>
                <a:latin typeface="+mn-lt"/>
                <a:ea typeface="Tahoma" pitchFamily="34" charset="0"/>
                <a:cs typeface="Tahoma" pitchFamily="34" charset="0"/>
              </a:rPr>
              <a:t>Mandanten ohne UStVA? </a:t>
            </a:r>
          </a:p>
        </p:txBody>
      </p:sp>
      <p:sp>
        <p:nvSpPr>
          <p:cNvPr id="13" name="Abgerundetes Rechteck 12"/>
          <p:cNvSpPr/>
          <p:nvPr/>
        </p:nvSpPr>
        <p:spPr bwMode="auto">
          <a:xfrm>
            <a:off x="3288698" y="4557700"/>
            <a:ext cx="9400369" cy="1188132"/>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buClr>
                <a:srgbClr val="007E8C"/>
              </a:buClr>
            </a:pPr>
            <a:r>
              <a:rPr lang="de-DE" sz="1200" dirty="0">
                <a:solidFill>
                  <a:srgbClr val="000000"/>
                </a:solidFill>
                <a:latin typeface="+mn-lt"/>
                <a:ea typeface="ＭＳ Ｐゴシック" pitchFamily="34" charset="-128"/>
                <a:cs typeface="Arial"/>
              </a:rPr>
              <a:t>Nein. Abhängig vom Zeitpunkt und vom Zyklus der Buchungssatzerfassung steuert der Anwender weiterhin </a:t>
            </a:r>
            <a:r>
              <a:rPr lang="de-DE" sz="1200" dirty="0" smtClean="0">
                <a:solidFill>
                  <a:srgbClr val="000000"/>
                </a:solidFill>
                <a:latin typeface="+mn-lt"/>
                <a:ea typeface="ＭＳ Ｐゴシック" pitchFamily="34" charset="-128"/>
                <a:cs typeface="Arial"/>
              </a:rPr>
              <a:t>eigen-verantwortlich </a:t>
            </a:r>
            <a:r>
              <a:rPr lang="de-DE" sz="1200" dirty="0">
                <a:solidFill>
                  <a:srgbClr val="000000"/>
                </a:solidFill>
                <a:latin typeface="+mn-lt"/>
                <a:ea typeface="ＭＳ Ｐゴシック" pitchFamily="34" charset="-128"/>
                <a:cs typeface="Arial"/>
              </a:rPr>
              <a:t>die Zeitnähe der Festschreibung durch organisatorische Maßnahmen. Zwar können die Anforderungen an die Grund(buch)aufzeichnungen auch dauerhaft durch eine geordnete Belegablage (siehe oben) erfüllt werden. Sobald aber eine IT-gestützte Erfassung der Buchungssätze in (Kanzlei-)Rechnungswesen erfolgt ist, ist die Orientierungsfrist („bis zum Ablauf des Folgemonats“) für den spätesten Festschreibungszeitpunkt zu beachten. </a:t>
            </a:r>
          </a:p>
        </p:txBody>
      </p:sp>
      <p:sp>
        <p:nvSpPr>
          <p:cNvPr id="14" name="Rechteck 13"/>
          <p:cNvSpPr/>
          <p:nvPr/>
        </p:nvSpPr>
        <p:spPr>
          <a:xfrm>
            <a:off x="201699" y="1605372"/>
            <a:ext cx="12487367" cy="646331"/>
          </a:xfrm>
          <a:prstGeom prst="rect">
            <a:avLst/>
          </a:prstGeom>
        </p:spPr>
        <p:txBody>
          <a:bodyPr wrap="square">
            <a:spAutoFit/>
          </a:bodyPr>
          <a:lstStyle/>
          <a:p>
            <a:r>
              <a:rPr lang="de-DE" sz="1800" dirty="0">
                <a:solidFill>
                  <a:srgbClr val="007E8C"/>
                </a:solidFill>
              </a:rPr>
              <a:t>DATEV </a:t>
            </a:r>
            <a:r>
              <a:rPr lang="de-DE" sz="1800" dirty="0" err="1">
                <a:solidFill>
                  <a:srgbClr val="007E8C"/>
                </a:solidFill>
              </a:rPr>
              <a:t>Rechnungswesenprogramme</a:t>
            </a:r>
            <a:endParaRPr lang="de-DE" sz="1800" dirty="0">
              <a:solidFill>
                <a:srgbClr val="007E8C"/>
              </a:solidFill>
            </a:endParaRPr>
          </a:p>
          <a:p>
            <a:endParaRPr lang="de-DE" sz="1800" dirty="0">
              <a:solidFill>
                <a:srgbClr val="007E8C"/>
              </a:solidFill>
            </a:endParaRPr>
          </a:p>
        </p:txBody>
      </p:sp>
    </p:spTree>
    <p:extLst>
      <p:ext uri="{BB962C8B-B14F-4D97-AF65-F5344CB8AC3E}">
        <p14:creationId xmlns:p14="http://schemas.microsoft.com/office/powerpoint/2010/main" val="11688310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Foliennummernplatzhalter 4"/>
          <p:cNvSpPr>
            <a:spLocks noGrp="1"/>
          </p:cNvSpPr>
          <p:nvPr>
            <p:ph type="sldNum" sz="quarter" idx="11"/>
          </p:nvPr>
        </p:nvSpPr>
        <p:spPr/>
        <p:txBody>
          <a:bodyPr/>
          <a:lstStyle/>
          <a:p>
            <a:fld id="{FB3C0390-5D91-4408-912F-FE9D16BB8352}" type="slidenum">
              <a:rPr lang="de-DE"/>
              <a:pPr/>
              <a:t>11</a:t>
            </a:fld>
            <a:endParaRPr lang="de-DE" dirty="0"/>
          </a:p>
        </p:txBody>
      </p:sp>
      <p:sp>
        <p:nvSpPr>
          <p:cNvPr id="610306" name="Rectangle 2"/>
          <p:cNvSpPr>
            <a:spLocks noGrp="1" noChangeArrowheads="1"/>
          </p:cNvSpPr>
          <p:nvPr>
            <p:ph type="title"/>
          </p:nvPr>
        </p:nvSpPr>
        <p:spPr/>
        <p:txBody>
          <a:bodyPr/>
          <a:lstStyle/>
          <a:p>
            <a:r>
              <a:rPr lang="de-DE" dirty="0"/>
              <a:t>Informationen zu den wesentlichen Änderungen </a:t>
            </a:r>
            <a:r>
              <a:rPr lang="de-DE" dirty="0" smtClean="0"/>
              <a:t/>
            </a:r>
            <a:br>
              <a:rPr lang="de-DE" dirty="0" smtClean="0"/>
            </a:br>
            <a:r>
              <a:rPr lang="de-DE" dirty="0" smtClean="0"/>
              <a:t>durch </a:t>
            </a:r>
            <a:r>
              <a:rPr lang="de-DE" dirty="0"/>
              <a:t>die </a:t>
            </a:r>
            <a:r>
              <a:rPr lang="de-DE" dirty="0" smtClean="0"/>
              <a:t>GoBD</a:t>
            </a:r>
            <a:endParaRPr lang="de-DE" dirty="0"/>
          </a:p>
        </p:txBody>
      </p:sp>
      <p:sp>
        <p:nvSpPr>
          <p:cNvPr id="13" name="Abgerundetes Rechteck 12"/>
          <p:cNvSpPr/>
          <p:nvPr/>
        </p:nvSpPr>
        <p:spPr bwMode="auto">
          <a:xfrm>
            <a:off x="201700" y="3153544"/>
            <a:ext cx="12460796" cy="3806056"/>
          </a:xfrm>
          <a:prstGeom prst="roundRect">
            <a:avLst>
              <a:gd name="adj" fmla="val 0"/>
            </a:avLst>
          </a:prstGeom>
          <a:noFill/>
          <a:ln w="28575" cap="flat" cmpd="sng" algn="ctr">
            <a:noFill/>
            <a:prstDash val="solid"/>
            <a:round/>
            <a:headEnd type="none" w="med" len="med"/>
            <a:tailEnd type="none" w="med" len="med"/>
          </a:ln>
          <a:effectLst/>
        </p:spPr>
        <p:txBody>
          <a:bodyPr anchor="t" anchorCtr="0"/>
          <a:lstStyle/>
          <a:p>
            <a:pPr>
              <a:spcBef>
                <a:spcPts val="600"/>
              </a:spcBef>
              <a:buClr>
                <a:srgbClr val="007E8C"/>
              </a:buClr>
            </a:pPr>
            <a:r>
              <a:rPr lang="de-DE" sz="1200" b="1" dirty="0" smtClean="0">
                <a:solidFill>
                  <a:srgbClr val="000000"/>
                </a:solidFill>
                <a:latin typeface="+mn-lt"/>
                <a:ea typeface="ＭＳ Ｐゴシック" pitchFamily="34" charset="-128"/>
                <a:cs typeface="Arial"/>
              </a:rPr>
              <a:t>Was </a:t>
            </a:r>
            <a:r>
              <a:rPr lang="de-DE" sz="1200" b="1" dirty="0">
                <a:solidFill>
                  <a:srgbClr val="000000"/>
                </a:solidFill>
                <a:latin typeface="+mn-lt"/>
                <a:ea typeface="ＭＳ Ｐゴシック" pitchFamily="34" charset="-128"/>
                <a:cs typeface="Arial"/>
              </a:rPr>
              <a:t>ändert sich für Sie durch die GoBD? </a:t>
            </a:r>
          </a:p>
          <a:p>
            <a:pPr marL="285750" indent="-285750">
              <a:spcBef>
                <a:spcPts val="600"/>
              </a:spcBef>
              <a:buClr>
                <a:srgbClr val="007E8C"/>
              </a:buClr>
              <a:buFont typeface="Wingdings" panose="05000000000000000000" pitchFamily="2" charset="2"/>
              <a:buChar char="n"/>
            </a:pPr>
            <a:r>
              <a:rPr lang="de-DE" sz="1200" dirty="0">
                <a:solidFill>
                  <a:srgbClr val="000000"/>
                </a:solidFill>
                <a:latin typeface="+mn-lt"/>
                <a:ea typeface="ＭＳ Ｐゴシック" pitchFamily="34" charset="-128"/>
                <a:cs typeface="Arial"/>
              </a:rPr>
              <a:t>Die GoBD fordern eine </a:t>
            </a:r>
            <a:r>
              <a:rPr lang="de-DE" sz="1200" dirty="0">
                <a:solidFill>
                  <a:srgbClr val="007E8C"/>
                </a:solidFill>
                <a:latin typeface="+mn-lt"/>
                <a:ea typeface="ＭＳ Ｐゴシック" pitchFamily="34" charset="-128"/>
                <a:cs typeface="Arial"/>
              </a:rPr>
              <a:t>geordnete Belegablage für unbare Geschäftsvorfälle binnen 10 Tagen nach Belegeingang bzw. Eintritt des Geschäftsvorfalls</a:t>
            </a:r>
            <a:r>
              <a:rPr lang="de-DE" sz="1200" dirty="0">
                <a:solidFill>
                  <a:srgbClr val="000000"/>
                </a:solidFill>
                <a:latin typeface="+mn-lt"/>
                <a:ea typeface="ＭＳ Ｐゴシック" pitchFamily="34" charset="-128"/>
                <a:cs typeface="Arial"/>
              </a:rPr>
              <a:t>, z. B. </a:t>
            </a:r>
          </a:p>
          <a:p>
            <a:pPr marL="449263" lvl="1" indent="-179388">
              <a:spcBef>
                <a:spcPts val="600"/>
              </a:spcBef>
              <a:buClr>
                <a:srgbClr val="007E8C"/>
              </a:buClr>
              <a:buFont typeface="Wingdings" panose="05000000000000000000" pitchFamily="2" charset="2"/>
              <a:buChar char="§"/>
            </a:pPr>
            <a:r>
              <a:rPr lang="de-DE" sz="1200" dirty="0">
                <a:solidFill>
                  <a:srgbClr val="000000"/>
                </a:solidFill>
                <a:latin typeface="+mn-lt"/>
                <a:ea typeface="ＭＳ Ｐゴシック" pitchFamily="34" charset="-128"/>
                <a:cs typeface="Arial"/>
              </a:rPr>
              <a:t>in einem Papier-Ordner mit einem entsprechenden </a:t>
            </a:r>
            <a:r>
              <a:rPr lang="de-DE" sz="1200" dirty="0" smtClean="0">
                <a:solidFill>
                  <a:srgbClr val="000000"/>
                </a:solidFill>
                <a:latin typeface="+mn-lt"/>
                <a:ea typeface="ＭＳ Ｐゴシック" pitchFamily="34" charset="-128"/>
                <a:cs typeface="Arial"/>
              </a:rPr>
              <a:t>Ordnungssystem.</a:t>
            </a:r>
            <a:endParaRPr lang="de-DE" sz="1200" dirty="0">
              <a:solidFill>
                <a:srgbClr val="000000"/>
              </a:solidFill>
              <a:latin typeface="+mn-lt"/>
              <a:ea typeface="ＭＳ Ｐゴシック" pitchFamily="34" charset="-128"/>
              <a:cs typeface="Arial"/>
            </a:endParaRPr>
          </a:p>
          <a:p>
            <a:pPr marL="449263" lvl="1" indent="-179388">
              <a:spcBef>
                <a:spcPts val="600"/>
              </a:spcBef>
              <a:buClr>
                <a:srgbClr val="007E8C"/>
              </a:buClr>
              <a:buFont typeface="Wingdings" panose="05000000000000000000" pitchFamily="2" charset="2"/>
              <a:buChar char="§"/>
            </a:pPr>
            <a:r>
              <a:rPr lang="de-DE" sz="1200" dirty="0">
                <a:solidFill>
                  <a:srgbClr val="000000"/>
                </a:solidFill>
                <a:latin typeface="+mn-lt"/>
                <a:ea typeface="ＭＳ Ｐゴシック" pitchFamily="34" charset="-128"/>
                <a:cs typeface="Arial"/>
              </a:rPr>
              <a:t>in DATEV Unternehmen </a:t>
            </a:r>
            <a:r>
              <a:rPr lang="de-DE" sz="1200" dirty="0" smtClean="0">
                <a:solidFill>
                  <a:srgbClr val="000000"/>
                </a:solidFill>
                <a:latin typeface="+mn-lt"/>
                <a:ea typeface="ＭＳ Ｐゴシック" pitchFamily="34" charset="-128"/>
                <a:cs typeface="Arial"/>
              </a:rPr>
              <a:t>online.</a:t>
            </a:r>
            <a:endParaRPr lang="de-DE" sz="1200" dirty="0">
              <a:solidFill>
                <a:srgbClr val="000000"/>
              </a:solidFill>
              <a:latin typeface="+mn-lt"/>
              <a:ea typeface="ＭＳ Ｐゴシック" pitchFamily="34" charset="-128"/>
              <a:cs typeface="Arial"/>
            </a:endParaRPr>
          </a:p>
          <a:p>
            <a:pPr marL="285750" indent="-285750">
              <a:spcBef>
                <a:spcPts val="600"/>
              </a:spcBef>
              <a:buClr>
                <a:srgbClr val="007E8C"/>
              </a:buClr>
              <a:buFont typeface="Wingdings" panose="05000000000000000000" pitchFamily="2" charset="2"/>
              <a:buChar char="n"/>
            </a:pPr>
            <a:r>
              <a:rPr lang="de-DE" sz="1200" dirty="0">
                <a:solidFill>
                  <a:srgbClr val="007E8C"/>
                </a:solidFill>
                <a:latin typeface="+mn-lt"/>
                <a:ea typeface="ＭＳ Ｐゴシック" pitchFamily="34" charset="-128"/>
                <a:cs typeface="Arial"/>
              </a:rPr>
              <a:t>Waren- und Kostenrechnungen</a:t>
            </a:r>
            <a:r>
              <a:rPr lang="de-DE" sz="1200" dirty="0">
                <a:solidFill>
                  <a:srgbClr val="000000"/>
                </a:solidFill>
                <a:latin typeface="+mn-lt"/>
                <a:ea typeface="ＭＳ Ｐゴシック" pitchFamily="34" charset="-128"/>
                <a:cs typeface="Arial"/>
              </a:rPr>
              <a:t>, die nicht binnen 8 Tagen beglichen werden (Orientierungswert), sollen mit ihrer Kontokorrentbeziehung (also kreditorisch) erfasst werden.</a:t>
            </a:r>
          </a:p>
          <a:p>
            <a:pPr marL="285750" indent="-285750">
              <a:spcBef>
                <a:spcPts val="600"/>
              </a:spcBef>
              <a:buClr>
                <a:srgbClr val="007E8C"/>
              </a:buClr>
              <a:buFont typeface="Wingdings" panose="05000000000000000000" pitchFamily="2" charset="2"/>
              <a:buChar char="n"/>
            </a:pPr>
            <a:r>
              <a:rPr lang="de-DE" sz="1200" dirty="0">
                <a:solidFill>
                  <a:srgbClr val="000000"/>
                </a:solidFill>
                <a:latin typeface="+mn-lt"/>
                <a:ea typeface="ＭＳ Ｐゴシック" pitchFamily="34" charset="-128"/>
                <a:cs typeface="Arial"/>
              </a:rPr>
              <a:t>Bei der Aufzeichnung von baren Geschäftsvorfällen (Kassenbuch) gilt weiterhin die tagesaktuelle Aufzeichnungspflicht.</a:t>
            </a:r>
          </a:p>
          <a:p>
            <a:pPr>
              <a:spcBef>
                <a:spcPts val="600"/>
              </a:spcBef>
              <a:buClr>
                <a:srgbClr val="007E8C"/>
              </a:buClr>
            </a:pPr>
            <a:endParaRPr lang="de-DE" sz="1200" dirty="0" smtClean="0">
              <a:solidFill>
                <a:srgbClr val="000000"/>
              </a:solidFill>
              <a:latin typeface="+mn-lt"/>
              <a:ea typeface="ＭＳ Ｐゴシック" pitchFamily="34" charset="-128"/>
              <a:cs typeface="Arial"/>
            </a:endParaRPr>
          </a:p>
          <a:p>
            <a:pPr>
              <a:spcBef>
                <a:spcPts val="600"/>
              </a:spcBef>
              <a:buClr>
                <a:srgbClr val="007E8C"/>
              </a:buClr>
            </a:pPr>
            <a:r>
              <a:rPr lang="de-DE" sz="1200" dirty="0" smtClean="0">
                <a:solidFill>
                  <a:srgbClr val="000000"/>
                </a:solidFill>
                <a:latin typeface="+mn-lt"/>
                <a:ea typeface="ＭＳ Ｐゴシック" pitchFamily="34" charset="-128"/>
                <a:cs typeface="Arial"/>
              </a:rPr>
              <a:t>Um </a:t>
            </a:r>
            <a:r>
              <a:rPr lang="de-DE" sz="1200" dirty="0">
                <a:solidFill>
                  <a:srgbClr val="000000"/>
                </a:solidFill>
                <a:latin typeface="+mn-lt"/>
                <a:ea typeface="ＭＳ Ｐゴシック" pitchFamily="34" charset="-128"/>
                <a:cs typeface="Arial"/>
              </a:rPr>
              <a:t>die Beachtung der Ordnungsmäßigkeitsanforderungen nachweisen zu können, ist in allen Fällen eine kurze Verfahrensbeschreibung zu empfehlen. </a:t>
            </a:r>
          </a:p>
          <a:p>
            <a:pPr>
              <a:spcBef>
                <a:spcPts val="600"/>
              </a:spcBef>
              <a:buClr>
                <a:srgbClr val="007E8C"/>
              </a:buClr>
            </a:pPr>
            <a:r>
              <a:rPr lang="de-DE" sz="1200" dirty="0" smtClean="0">
                <a:solidFill>
                  <a:srgbClr val="000000"/>
                </a:solidFill>
                <a:latin typeface="+mn-lt"/>
                <a:ea typeface="ＭＳ Ｐゴシック" pitchFamily="34" charset="-128"/>
                <a:cs typeface="Arial"/>
              </a:rPr>
              <a:t>Die </a:t>
            </a:r>
            <a:r>
              <a:rPr lang="de-DE" sz="1200" dirty="0">
                <a:solidFill>
                  <a:srgbClr val="000000"/>
                </a:solidFill>
                <a:latin typeface="+mn-lt"/>
                <a:ea typeface="ＭＳ Ｐゴシック" pitchFamily="34" charset="-128"/>
                <a:cs typeface="Arial"/>
              </a:rPr>
              <a:t>Aufbewahrungspflichten bleiben unverändert, sollten jedoch wegen zahlreicher Klarstellungen vom Umfang her überprüft werden</a:t>
            </a:r>
            <a:r>
              <a:rPr lang="de-DE" sz="1200" dirty="0" smtClean="0">
                <a:solidFill>
                  <a:srgbClr val="000000"/>
                </a:solidFill>
                <a:latin typeface="+mn-lt"/>
                <a:ea typeface="ＭＳ Ｐゴシック" pitchFamily="34" charset="-128"/>
                <a:cs typeface="Arial"/>
              </a:rPr>
              <a:t>.</a:t>
            </a:r>
          </a:p>
          <a:p>
            <a:pPr>
              <a:spcBef>
                <a:spcPts val="600"/>
              </a:spcBef>
              <a:buClr>
                <a:srgbClr val="007E8C"/>
              </a:buClr>
            </a:pPr>
            <a:endParaRPr lang="de-DE" sz="1200" dirty="0">
              <a:solidFill>
                <a:srgbClr val="000000"/>
              </a:solidFill>
              <a:latin typeface="+mn-lt"/>
              <a:ea typeface="ＭＳ Ｐゴシック" pitchFamily="34" charset="-128"/>
              <a:cs typeface="Arial"/>
            </a:endParaRPr>
          </a:p>
          <a:p>
            <a:pPr>
              <a:spcBef>
                <a:spcPts val="600"/>
              </a:spcBef>
              <a:buClr>
                <a:srgbClr val="007E8C"/>
              </a:buClr>
            </a:pPr>
            <a:r>
              <a:rPr lang="de-DE" sz="1200" dirty="0" smtClean="0">
                <a:solidFill>
                  <a:srgbClr val="000000"/>
                </a:solidFill>
                <a:latin typeface="+mn-lt"/>
                <a:ea typeface="ＭＳ Ｐゴシック" pitchFamily="34" charset="-128"/>
                <a:cs typeface="Arial"/>
              </a:rPr>
              <a:t>Wir beraten Sie gerne zu Details.</a:t>
            </a:r>
            <a:endParaRPr lang="de-DE" sz="1200" dirty="0">
              <a:solidFill>
                <a:srgbClr val="000000"/>
              </a:solidFill>
              <a:latin typeface="+mn-lt"/>
              <a:ea typeface="ＭＳ Ｐゴシック" pitchFamily="34" charset="-128"/>
              <a:cs typeface="Arial"/>
            </a:endParaRPr>
          </a:p>
        </p:txBody>
      </p:sp>
      <p:sp>
        <p:nvSpPr>
          <p:cNvPr id="17" name="AutoShape 6"/>
          <p:cNvSpPr>
            <a:spLocks noGrp="1" noChangeArrowheads="1"/>
          </p:cNvSpPr>
          <p:nvPr>
            <p:ph type="body" idx="1"/>
          </p:nvPr>
        </p:nvSpPr>
        <p:spPr bwMode="auto">
          <a:xfrm>
            <a:off x="201700" y="2001416"/>
            <a:ext cx="12496800" cy="972108"/>
          </a:xfrm>
          <a:prstGeom prst="roundRect">
            <a:avLst>
              <a:gd name="adj" fmla="val 7755"/>
            </a:avLst>
          </a:prstGeom>
          <a:solidFill>
            <a:schemeClr val="bg2"/>
          </a:solidFill>
          <a:ln w="9525">
            <a:no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extrusionH="76200">
            <a:bevelB/>
            <a:extrusionClr>
              <a:srgbClr val="FFC000"/>
            </a:extrusionClr>
          </a:sp3d>
        </p:spPr>
        <p:style>
          <a:lnRef idx="0">
            <a:schemeClr val="accent6"/>
          </a:lnRef>
          <a:fillRef idx="3">
            <a:schemeClr val="accent6"/>
          </a:fillRef>
          <a:effectRef idx="3">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defTabSz="1177193">
              <a:spcBef>
                <a:spcPts val="300"/>
              </a:spcBef>
              <a:buNone/>
            </a:pPr>
            <a:r>
              <a:rPr lang="de-DE" sz="1400" b="1" kern="1200" dirty="0">
                <a:solidFill>
                  <a:schemeClr val="tx1"/>
                </a:solidFill>
              </a:rPr>
              <a:t>Wer ist betroffen von den GoBD</a:t>
            </a:r>
            <a:r>
              <a:rPr lang="de-DE" sz="1400" b="1" kern="1200" dirty="0" smtClean="0">
                <a:solidFill>
                  <a:schemeClr val="tx1"/>
                </a:solidFill>
              </a:rPr>
              <a:t>?</a:t>
            </a:r>
            <a:endParaRPr lang="de-DE" sz="1400" kern="1200" dirty="0">
              <a:solidFill>
                <a:schemeClr val="tx1"/>
              </a:solidFill>
            </a:endParaRPr>
          </a:p>
          <a:p>
            <a:pPr defTabSz="1177193">
              <a:spcBef>
                <a:spcPts val="300"/>
              </a:spcBef>
            </a:pPr>
            <a:r>
              <a:rPr lang="de-DE" sz="1400" kern="1200" dirty="0">
                <a:solidFill>
                  <a:schemeClr val="tx1"/>
                </a:solidFill>
              </a:rPr>
              <a:t>Die </a:t>
            </a:r>
            <a:r>
              <a:rPr lang="de-DE" sz="1400" kern="1200" dirty="0" smtClean="0">
                <a:solidFill>
                  <a:schemeClr val="tx1"/>
                </a:solidFill>
              </a:rPr>
              <a:t>Regelungen </a:t>
            </a:r>
            <a:r>
              <a:rPr lang="de-DE" sz="1400" kern="1200" dirty="0">
                <a:solidFill>
                  <a:schemeClr val="tx1"/>
                </a:solidFill>
              </a:rPr>
              <a:t>gelten sowohl für die doppelte Buchführung wie </a:t>
            </a:r>
            <a:r>
              <a:rPr lang="de-DE" sz="1400" kern="1200" dirty="0">
                <a:solidFill>
                  <a:srgbClr val="007E8C"/>
                </a:solidFill>
              </a:rPr>
              <a:t>auch </a:t>
            </a:r>
            <a:r>
              <a:rPr lang="de-DE" sz="1400" kern="1200" dirty="0">
                <a:solidFill>
                  <a:schemeClr val="tx1"/>
                </a:solidFill>
              </a:rPr>
              <a:t>explizit für die sonstigen Aufzeichnungen steuerrelevanter Daten, </a:t>
            </a:r>
            <a:r>
              <a:rPr lang="de-DE" sz="1400" kern="1200" dirty="0" smtClean="0">
                <a:solidFill>
                  <a:schemeClr val="tx1"/>
                </a:solidFill>
              </a:rPr>
              <a:t>das heißt </a:t>
            </a:r>
            <a:r>
              <a:rPr lang="de-DE" sz="1400" kern="1200" dirty="0">
                <a:solidFill>
                  <a:schemeClr val="tx1"/>
                </a:solidFill>
              </a:rPr>
              <a:t>sie gelten unabhängig davon, ob die Einnahmen aus Haupt- oder Nebenerwerben wie z</a:t>
            </a:r>
            <a:r>
              <a:rPr lang="de-DE" sz="1400" kern="1200" dirty="0" smtClean="0">
                <a:solidFill>
                  <a:schemeClr val="tx1"/>
                </a:solidFill>
              </a:rPr>
              <a:t>. B</a:t>
            </a:r>
            <a:r>
              <a:rPr lang="de-DE" sz="1400" kern="1200" dirty="0">
                <a:solidFill>
                  <a:schemeClr val="tx1"/>
                </a:solidFill>
              </a:rPr>
              <a:t>. einer Photovoltaikanlage erzielt werden. </a:t>
            </a:r>
          </a:p>
        </p:txBody>
      </p:sp>
      <p:sp>
        <p:nvSpPr>
          <p:cNvPr id="7" name="Rechteck 6"/>
          <p:cNvSpPr/>
          <p:nvPr/>
        </p:nvSpPr>
        <p:spPr>
          <a:xfrm>
            <a:off x="201699" y="1605372"/>
            <a:ext cx="12487367" cy="369332"/>
          </a:xfrm>
          <a:prstGeom prst="rect">
            <a:avLst/>
          </a:prstGeom>
        </p:spPr>
        <p:txBody>
          <a:bodyPr wrap="square">
            <a:spAutoFit/>
          </a:bodyPr>
          <a:lstStyle/>
          <a:p>
            <a:r>
              <a:rPr lang="de-DE" sz="1800" dirty="0">
                <a:solidFill>
                  <a:srgbClr val="007E8C"/>
                </a:solidFill>
              </a:rPr>
              <a:t>für Mandanten, die Belege an die Kanzlei zuliefern oder Belege vorerfassen </a:t>
            </a:r>
          </a:p>
        </p:txBody>
      </p:sp>
    </p:spTree>
    <p:extLst>
      <p:ext uri="{BB962C8B-B14F-4D97-AF65-F5344CB8AC3E}">
        <p14:creationId xmlns:p14="http://schemas.microsoft.com/office/powerpoint/2010/main" val="23437169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Foliennummernplatzhalter 4"/>
          <p:cNvSpPr>
            <a:spLocks noGrp="1"/>
          </p:cNvSpPr>
          <p:nvPr>
            <p:ph type="sldNum" sz="quarter" idx="11"/>
          </p:nvPr>
        </p:nvSpPr>
        <p:spPr/>
        <p:txBody>
          <a:bodyPr/>
          <a:lstStyle/>
          <a:p>
            <a:fld id="{FB3C0390-5D91-4408-912F-FE9D16BB8352}" type="slidenum">
              <a:rPr lang="de-DE"/>
              <a:pPr/>
              <a:t>12</a:t>
            </a:fld>
            <a:endParaRPr lang="de-DE" dirty="0"/>
          </a:p>
        </p:txBody>
      </p:sp>
      <p:sp>
        <p:nvSpPr>
          <p:cNvPr id="610306" name="Rectangle 2"/>
          <p:cNvSpPr>
            <a:spLocks noGrp="1" noChangeArrowheads="1"/>
          </p:cNvSpPr>
          <p:nvPr>
            <p:ph type="title"/>
          </p:nvPr>
        </p:nvSpPr>
        <p:spPr/>
        <p:txBody>
          <a:bodyPr/>
          <a:lstStyle/>
          <a:p>
            <a:r>
              <a:rPr lang="de-DE" dirty="0"/>
              <a:t>Informationen zu den wesentlichen Änderungen </a:t>
            </a:r>
            <a:r>
              <a:rPr lang="de-DE" dirty="0" smtClean="0"/>
              <a:t/>
            </a:r>
            <a:br>
              <a:rPr lang="de-DE" dirty="0" smtClean="0"/>
            </a:br>
            <a:r>
              <a:rPr lang="de-DE" dirty="0" smtClean="0"/>
              <a:t>durch </a:t>
            </a:r>
            <a:r>
              <a:rPr lang="de-DE" dirty="0"/>
              <a:t>die </a:t>
            </a:r>
            <a:r>
              <a:rPr lang="de-DE" dirty="0" smtClean="0"/>
              <a:t>GoBD</a:t>
            </a:r>
            <a:endParaRPr lang="de-DE" u="sng" dirty="0"/>
          </a:p>
        </p:txBody>
      </p:sp>
      <p:sp>
        <p:nvSpPr>
          <p:cNvPr id="13" name="Abgerundetes Rechteck 12"/>
          <p:cNvSpPr/>
          <p:nvPr/>
        </p:nvSpPr>
        <p:spPr bwMode="auto">
          <a:xfrm>
            <a:off x="201700" y="3153544"/>
            <a:ext cx="12460796" cy="3806056"/>
          </a:xfrm>
          <a:prstGeom prst="roundRect">
            <a:avLst>
              <a:gd name="adj" fmla="val 0"/>
            </a:avLst>
          </a:prstGeom>
          <a:noFill/>
          <a:ln w="28575" cap="flat" cmpd="sng" algn="ctr">
            <a:noFill/>
            <a:prstDash val="solid"/>
            <a:round/>
            <a:headEnd type="none" w="med" len="med"/>
            <a:tailEnd type="none" w="med" len="med"/>
          </a:ln>
          <a:effectLst/>
        </p:spPr>
        <p:txBody>
          <a:bodyPr anchor="t" anchorCtr="0"/>
          <a:lstStyle/>
          <a:p>
            <a:pPr>
              <a:spcBef>
                <a:spcPts val="600"/>
              </a:spcBef>
              <a:buClr>
                <a:srgbClr val="007E8C"/>
              </a:buClr>
            </a:pPr>
            <a:r>
              <a:rPr lang="de-DE" sz="1200" b="1" dirty="0" smtClean="0">
                <a:solidFill>
                  <a:srgbClr val="000000"/>
                </a:solidFill>
                <a:latin typeface="+mn-lt"/>
                <a:ea typeface="ＭＳ Ｐゴシック" pitchFamily="34" charset="-128"/>
                <a:cs typeface="Arial"/>
              </a:rPr>
              <a:t>Was </a:t>
            </a:r>
            <a:r>
              <a:rPr lang="de-DE" sz="1200" b="1" dirty="0">
                <a:solidFill>
                  <a:srgbClr val="000000"/>
                </a:solidFill>
                <a:latin typeface="+mn-lt"/>
                <a:ea typeface="ＭＳ Ｐゴシック" pitchFamily="34" charset="-128"/>
                <a:cs typeface="Arial"/>
              </a:rPr>
              <a:t>ändert sich für Sie durch die GoBD? </a:t>
            </a:r>
          </a:p>
          <a:p>
            <a:pPr marL="285750" indent="-285750">
              <a:spcBef>
                <a:spcPts val="600"/>
              </a:spcBef>
              <a:buClr>
                <a:srgbClr val="007E8C"/>
              </a:buClr>
              <a:buFont typeface="Wingdings" panose="05000000000000000000" pitchFamily="2" charset="2"/>
              <a:buChar char="n"/>
            </a:pPr>
            <a:r>
              <a:rPr lang="de-DE" sz="1200" dirty="0">
                <a:solidFill>
                  <a:srgbClr val="000000"/>
                </a:solidFill>
                <a:latin typeface="+mn-lt"/>
                <a:ea typeface="ＭＳ Ｐゴシック" pitchFamily="34" charset="-128"/>
                <a:cs typeface="Arial"/>
              </a:rPr>
              <a:t>Die GoBD fordern eine </a:t>
            </a:r>
            <a:r>
              <a:rPr lang="de-DE" sz="1200" dirty="0" smtClean="0">
                <a:solidFill>
                  <a:srgbClr val="007E8C"/>
                </a:solidFill>
                <a:latin typeface="+mn-lt"/>
                <a:ea typeface="ＭＳ Ｐゴシック" pitchFamily="34" charset="-128"/>
                <a:cs typeface="Arial"/>
              </a:rPr>
              <a:t>geordnete Belegablage für unbare Geschäftsvorfälle binnen 10 Tagen nach Belegeingang bzw. Eintritt des Geschäftsvorfalls</a:t>
            </a:r>
            <a:r>
              <a:rPr lang="de-DE" sz="1200" dirty="0" smtClean="0">
                <a:solidFill>
                  <a:srgbClr val="000000"/>
                </a:solidFill>
                <a:latin typeface="+mn-lt"/>
                <a:ea typeface="ＭＳ Ｐゴシック" pitchFamily="34" charset="-128"/>
                <a:cs typeface="Arial"/>
              </a:rPr>
              <a:t>, </a:t>
            </a:r>
            <a:r>
              <a:rPr lang="de-DE" sz="1200" dirty="0">
                <a:solidFill>
                  <a:srgbClr val="000000"/>
                </a:solidFill>
                <a:latin typeface="+mn-lt"/>
                <a:ea typeface="ＭＳ Ｐゴシック" pitchFamily="34" charset="-128"/>
                <a:cs typeface="Arial"/>
              </a:rPr>
              <a:t>z. B. </a:t>
            </a:r>
          </a:p>
          <a:p>
            <a:pPr marL="449263" lvl="1" indent="-179388">
              <a:spcBef>
                <a:spcPts val="600"/>
              </a:spcBef>
              <a:buClr>
                <a:srgbClr val="007E8C"/>
              </a:buClr>
              <a:buFont typeface="Wingdings" panose="05000000000000000000" pitchFamily="2" charset="2"/>
              <a:buChar char="§"/>
            </a:pPr>
            <a:r>
              <a:rPr lang="de-DE" sz="1200" dirty="0">
                <a:solidFill>
                  <a:srgbClr val="000000"/>
                </a:solidFill>
                <a:latin typeface="+mn-lt"/>
                <a:ea typeface="ＭＳ Ｐゴシック" pitchFamily="34" charset="-128"/>
                <a:cs typeface="Arial"/>
              </a:rPr>
              <a:t>in einem Papier-Ordner mit einem entsprechenden </a:t>
            </a:r>
            <a:r>
              <a:rPr lang="de-DE" sz="1200" dirty="0" smtClean="0">
                <a:solidFill>
                  <a:srgbClr val="000000"/>
                </a:solidFill>
                <a:latin typeface="+mn-lt"/>
                <a:ea typeface="ＭＳ Ｐゴシック" pitchFamily="34" charset="-128"/>
                <a:cs typeface="Arial"/>
              </a:rPr>
              <a:t>Ordnungssystem.</a:t>
            </a:r>
            <a:endParaRPr lang="de-DE" sz="1200" dirty="0">
              <a:solidFill>
                <a:srgbClr val="000000"/>
              </a:solidFill>
              <a:latin typeface="+mn-lt"/>
              <a:ea typeface="ＭＳ Ｐゴシック" pitchFamily="34" charset="-128"/>
              <a:cs typeface="Arial"/>
            </a:endParaRPr>
          </a:p>
          <a:p>
            <a:pPr marL="449263" lvl="1" indent="-179388">
              <a:spcBef>
                <a:spcPts val="600"/>
              </a:spcBef>
              <a:buClr>
                <a:srgbClr val="007E8C"/>
              </a:buClr>
              <a:buFont typeface="Wingdings" panose="05000000000000000000" pitchFamily="2" charset="2"/>
              <a:buChar char="§"/>
            </a:pPr>
            <a:r>
              <a:rPr lang="de-DE" sz="1200" dirty="0">
                <a:solidFill>
                  <a:srgbClr val="000000"/>
                </a:solidFill>
                <a:latin typeface="+mn-lt"/>
                <a:ea typeface="ＭＳ Ｐゴシック" pitchFamily="34" charset="-128"/>
                <a:cs typeface="Arial"/>
              </a:rPr>
              <a:t>in DATEV Unternehmen </a:t>
            </a:r>
            <a:r>
              <a:rPr lang="de-DE" sz="1200" dirty="0" smtClean="0">
                <a:solidFill>
                  <a:srgbClr val="000000"/>
                </a:solidFill>
                <a:latin typeface="+mn-lt"/>
                <a:ea typeface="ＭＳ Ｐゴシック" pitchFamily="34" charset="-128"/>
                <a:cs typeface="Arial"/>
              </a:rPr>
              <a:t>online.</a:t>
            </a:r>
            <a:endParaRPr lang="de-DE" sz="1200" dirty="0">
              <a:solidFill>
                <a:srgbClr val="000000"/>
              </a:solidFill>
              <a:latin typeface="+mn-lt"/>
              <a:ea typeface="ＭＳ Ｐゴシック" pitchFamily="34" charset="-128"/>
              <a:cs typeface="Arial"/>
            </a:endParaRPr>
          </a:p>
          <a:p>
            <a:pPr marL="285750" indent="-285750">
              <a:spcBef>
                <a:spcPts val="600"/>
              </a:spcBef>
              <a:buClr>
                <a:srgbClr val="007E8C"/>
              </a:buClr>
              <a:buFont typeface="Wingdings" panose="05000000000000000000" pitchFamily="2" charset="2"/>
              <a:buChar char="n"/>
            </a:pPr>
            <a:r>
              <a:rPr lang="de-DE" sz="1200" dirty="0">
                <a:solidFill>
                  <a:srgbClr val="007E8C"/>
                </a:solidFill>
                <a:latin typeface="+mn-lt"/>
                <a:ea typeface="ＭＳ Ｐゴシック" pitchFamily="34" charset="-128"/>
                <a:cs typeface="Arial"/>
              </a:rPr>
              <a:t>Waren- und Kostenrechnungen</a:t>
            </a:r>
            <a:r>
              <a:rPr lang="de-DE" sz="1200" dirty="0">
                <a:solidFill>
                  <a:srgbClr val="000000"/>
                </a:solidFill>
                <a:latin typeface="+mn-lt"/>
                <a:ea typeface="ＭＳ Ｐゴシック" pitchFamily="34" charset="-128"/>
                <a:cs typeface="Arial"/>
              </a:rPr>
              <a:t>, die nicht binnen 8 Tagen beglichen werden (Orientierungswert), sollen mit ihrer Kontokorrentbeziehung (also kreditorisch) erfasst werden.</a:t>
            </a:r>
          </a:p>
          <a:p>
            <a:pPr marL="285750" indent="-285750">
              <a:spcBef>
                <a:spcPts val="600"/>
              </a:spcBef>
              <a:buClr>
                <a:srgbClr val="007E8C"/>
              </a:buClr>
              <a:buFont typeface="Wingdings" panose="05000000000000000000" pitchFamily="2" charset="2"/>
              <a:buChar char="n"/>
            </a:pPr>
            <a:r>
              <a:rPr lang="de-DE" sz="1200" dirty="0">
                <a:solidFill>
                  <a:srgbClr val="000000"/>
                </a:solidFill>
                <a:latin typeface="+mn-lt"/>
                <a:ea typeface="ＭＳ Ｐゴシック" pitchFamily="34" charset="-128"/>
                <a:cs typeface="Arial"/>
              </a:rPr>
              <a:t>Bei der Aufzeichnung von baren Geschäftsvorfällen (Kassenbuch) gilt weiterhin die tagesaktuelle Aufzeichnungspflicht.</a:t>
            </a:r>
          </a:p>
          <a:p>
            <a:pPr>
              <a:spcBef>
                <a:spcPts val="600"/>
              </a:spcBef>
              <a:buClr>
                <a:srgbClr val="007E8C"/>
              </a:buClr>
            </a:pPr>
            <a:endParaRPr lang="de-DE" sz="1200" dirty="0" smtClean="0">
              <a:solidFill>
                <a:srgbClr val="000000"/>
              </a:solidFill>
              <a:latin typeface="+mn-lt"/>
              <a:ea typeface="ＭＳ Ｐゴシック" pitchFamily="34" charset="-128"/>
              <a:cs typeface="Arial"/>
            </a:endParaRPr>
          </a:p>
          <a:p>
            <a:pPr>
              <a:spcBef>
                <a:spcPts val="600"/>
              </a:spcBef>
              <a:buClr>
                <a:srgbClr val="007E8C"/>
              </a:buClr>
            </a:pPr>
            <a:r>
              <a:rPr lang="de-DE" sz="1200" dirty="0">
                <a:solidFill>
                  <a:srgbClr val="000000"/>
                </a:solidFill>
                <a:latin typeface="+mn-lt"/>
                <a:ea typeface="ＭＳ Ｐゴシック" pitchFamily="34" charset="-128"/>
                <a:cs typeface="Arial"/>
              </a:rPr>
              <a:t>Bitte schreiben Sie die Buchungsstapel, die sie uns für die Erstellung einer monatlichen Umsatzsteuervoranmeldung zukommen lassen, nicht fest, sondern übergeben Sie uns diese ohne </a:t>
            </a:r>
            <a:r>
              <a:rPr lang="de-DE" sz="1200" dirty="0" smtClean="0">
                <a:solidFill>
                  <a:srgbClr val="000000"/>
                </a:solidFill>
                <a:latin typeface="+mn-lt"/>
                <a:ea typeface="ＭＳ Ｐゴシック" pitchFamily="34" charset="-128"/>
                <a:cs typeface="Arial"/>
              </a:rPr>
              <a:t>Festschreibung. </a:t>
            </a:r>
          </a:p>
          <a:p>
            <a:pPr>
              <a:spcBef>
                <a:spcPts val="600"/>
              </a:spcBef>
              <a:buClr>
                <a:srgbClr val="007E8C"/>
              </a:buClr>
            </a:pPr>
            <a:r>
              <a:rPr lang="de-DE" sz="1200" dirty="0" smtClean="0">
                <a:solidFill>
                  <a:srgbClr val="000000"/>
                </a:solidFill>
                <a:latin typeface="+mn-lt"/>
                <a:ea typeface="ＭＳ Ｐゴシック" pitchFamily="34" charset="-128"/>
                <a:cs typeface="Arial"/>
              </a:rPr>
              <a:t>Um </a:t>
            </a:r>
            <a:r>
              <a:rPr lang="de-DE" sz="1200" dirty="0">
                <a:solidFill>
                  <a:srgbClr val="000000"/>
                </a:solidFill>
                <a:latin typeface="+mn-lt"/>
                <a:ea typeface="ＭＳ Ｐゴシック" pitchFamily="34" charset="-128"/>
                <a:cs typeface="Arial"/>
              </a:rPr>
              <a:t>die Beachtung der Ordnungsmäßigkeitsanforderungen nachweisen zu können, ist in allen Fällen eine kurze Verfahrensbeschreibung zu empfehlen. </a:t>
            </a:r>
            <a:endParaRPr lang="de-DE" sz="1200" dirty="0" smtClean="0">
              <a:solidFill>
                <a:srgbClr val="000000"/>
              </a:solidFill>
              <a:latin typeface="+mn-lt"/>
              <a:ea typeface="ＭＳ Ｐゴシック" pitchFamily="34" charset="-128"/>
              <a:cs typeface="Arial"/>
            </a:endParaRPr>
          </a:p>
          <a:p>
            <a:pPr>
              <a:spcBef>
                <a:spcPts val="600"/>
              </a:spcBef>
              <a:buClr>
                <a:srgbClr val="007E8C"/>
              </a:buClr>
            </a:pPr>
            <a:r>
              <a:rPr lang="de-DE" sz="1200" dirty="0" smtClean="0">
                <a:solidFill>
                  <a:srgbClr val="000000"/>
                </a:solidFill>
                <a:latin typeface="+mn-lt"/>
                <a:ea typeface="ＭＳ Ｐゴシック" pitchFamily="34" charset="-128"/>
                <a:cs typeface="Arial"/>
              </a:rPr>
              <a:t>Die </a:t>
            </a:r>
            <a:r>
              <a:rPr lang="de-DE" sz="1200" dirty="0">
                <a:solidFill>
                  <a:srgbClr val="000000"/>
                </a:solidFill>
                <a:latin typeface="+mn-lt"/>
                <a:ea typeface="ＭＳ Ｐゴシック" pitchFamily="34" charset="-128"/>
                <a:cs typeface="Arial"/>
              </a:rPr>
              <a:t>Aufbewahrungspflichten bleiben unverändert, sollten jedoch wegen zahlreicher Klarstellungen vom Umfang her überprüft werden</a:t>
            </a:r>
            <a:r>
              <a:rPr lang="de-DE" sz="1200" dirty="0" smtClean="0">
                <a:solidFill>
                  <a:srgbClr val="000000"/>
                </a:solidFill>
                <a:latin typeface="+mn-lt"/>
                <a:ea typeface="ＭＳ Ｐゴシック" pitchFamily="34" charset="-128"/>
                <a:cs typeface="Arial"/>
              </a:rPr>
              <a:t>.</a:t>
            </a:r>
          </a:p>
          <a:p>
            <a:pPr>
              <a:spcBef>
                <a:spcPts val="600"/>
              </a:spcBef>
              <a:buClr>
                <a:srgbClr val="007E8C"/>
              </a:buClr>
            </a:pPr>
            <a:endParaRPr lang="de-DE" sz="1200" dirty="0" smtClean="0">
              <a:solidFill>
                <a:srgbClr val="000000"/>
              </a:solidFill>
              <a:ea typeface="ＭＳ Ｐゴシック" pitchFamily="34" charset="-128"/>
              <a:cs typeface="Arial"/>
            </a:endParaRPr>
          </a:p>
          <a:p>
            <a:pPr>
              <a:spcBef>
                <a:spcPts val="600"/>
              </a:spcBef>
              <a:buClr>
                <a:srgbClr val="007E8C"/>
              </a:buClr>
            </a:pPr>
            <a:r>
              <a:rPr lang="de-DE" sz="1200" dirty="0" smtClean="0">
                <a:solidFill>
                  <a:srgbClr val="000000"/>
                </a:solidFill>
                <a:ea typeface="ＭＳ Ｐゴシック" pitchFamily="34" charset="-128"/>
                <a:cs typeface="Arial"/>
              </a:rPr>
              <a:t>Wir </a:t>
            </a:r>
            <a:r>
              <a:rPr lang="de-DE" sz="1200" dirty="0">
                <a:solidFill>
                  <a:srgbClr val="000000"/>
                </a:solidFill>
                <a:ea typeface="ＭＳ Ｐゴシック" pitchFamily="34" charset="-128"/>
                <a:cs typeface="Arial"/>
              </a:rPr>
              <a:t>beraten Sie gerne zu Details.</a:t>
            </a:r>
          </a:p>
          <a:p>
            <a:pPr>
              <a:spcBef>
                <a:spcPts val="600"/>
              </a:spcBef>
              <a:buClr>
                <a:srgbClr val="007E8C"/>
              </a:buClr>
            </a:pPr>
            <a:endParaRPr lang="de-DE" sz="1200" dirty="0">
              <a:solidFill>
                <a:srgbClr val="000000"/>
              </a:solidFill>
              <a:latin typeface="+mn-lt"/>
              <a:ea typeface="ＭＳ Ｐゴシック" pitchFamily="34" charset="-128"/>
              <a:cs typeface="Arial"/>
            </a:endParaRPr>
          </a:p>
        </p:txBody>
      </p:sp>
      <p:sp>
        <p:nvSpPr>
          <p:cNvPr id="17" name="AutoShape 6"/>
          <p:cNvSpPr>
            <a:spLocks noGrp="1" noChangeArrowheads="1"/>
          </p:cNvSpPr>
          <p:nvPr>
            <p:ph type="body" idx="1"/>
          </p:nvPr>
        </p:nvSpPr>
        <p:spPr bwMode="auto">
          <a:xfrm>
            <a:off x="201700" y="2001416"/>
            <a:ext cx="12496800" cy="972108"/>
          </a:xfrm>
          <a:prstGeom prst="roundRect">
            <a:avLst>
              <a:gd name="adj" fmla="val 7755"/>
            </a:avLst>
          </a:prstGeom>
          <a:solidFill>
            <a:schemeClr val="bg2"/>
          </a:solidFill>
          <a:ln w="9525">
            <a:no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extrusionH="76200">
            <a:bevelB/>
            <a:extrusionClr>
              <a:srgbClr val="FFC000"/>
            </a:extrusionClr>
          </a:sp3d>
        </p:spPr>
        <p:style>
          <a:lnRef idx="0">
            <a:schemeClr val="accent6"/>
          </a:lnRef>
          <a:fillRef idx="3">
            <a:schemeClr val="accent6"/>
          </a:fillRef>
          <a:effectRef idx="3">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defTabSz="1177193">
              <a:spcBef>
                <a:spcPts val="300"/>
              </a:spcBef>
              <a:buNone/>
            </a:pPr>
            <a:r>
              <a:rPr lang="de-DE" sz="1400" b="1" kern="1200" dirty="0">
                <a:solidFill>
                  <a:schemeClr val="tx1"/>
                </a:solidFill>
              </a:rPr>
              <a:t>Wer ist betroffen von den GoBD</a:t>
            </a:r>
            <a:r>
              <a:rPr lang="de-DE" sz="1400" b="1" kern="1200" dirty="0" smtClean="0">
                <a:solidFill>
                  <a:schemeClr val="tx1"/>
                </a:solidFill>
              </a:rPr>
              <a:t>?</a:t>
            </a:r>
            <a:endParaRPr lang="de-DE" sz="1400" kern="1200" dirty="0">
              <a:solidFill>
                <a:schemeClr val="tx1"/>
              </a:solidFill>
            </a:endParaRPr>
          </a:p>
          <a:p>
            <a:pPr defTabSz="1177193">
              <a:spcBef>
                <a:spcPts val="300"/>
              </a:spcBef>
            </a:pPr>
            <a:r>
              <a:rPr lang="de-DE" sz="1400" kern="1200" dirty="0">
                <a:solidFill>
                  <a:schemeClr val="tx1"/>
                </a:solidFill>
              </a:rPr>
              <a:t>Die Regelungen gelten sowohl für die doppelte Buchführung wie </a:t>
            </a:r>
            <a:r>
              <a:rPr lang="de-DE" sz="1400" kern="1200" dirty="0">
                <a:solidFill>
                  <a:srgbClr val="007E8C"/>
                </a:solidFill>
              </a:rPr>
              <a:t>auch </a:t>
            </a:r>
            <a:r>
              <a:rPr lang="de-DE" sz="1400" kern="1200" dirty="0">
                <a:solidFill>
                  <a:schemeClr val="tx1"/>
                </a:solidFill>
              </a:rPr>
              <a:t>explizit für die sonstigen Aufzeichnungen </a:t>
            </a:r>
            <a:r>
              <a:rPr lang="de-DE" sz="1400" kern="1200" dirty="0" smtClean="0">
                <a:solidFill>
                  <a:schemeClr val="tx1"/>
                </a:solidFill>
              </a:rPr>
              <a:t/>
            </a:r>
            <a:br>
              <a:rPr lang="de-DE" sz="1400" kern="1200" dirty="0" smtClean="0">
                <a:solidFill>
                  <a:schemeClr val="tx1"/>
                </a:solidFill>
              </a:rPr>
            </a:br>
            <a:r>
              <a:rPr lang="de-DE" sz="1400" kern="1200" dirty="0" smtClean="0">
                <a:solidFill>
                  <a:schemeClr val="tx1"/>
                </a:solidFill>
              </a:rPr>
              <a:t>steuerrelevanter Daten.</a:t>
            </a:r>
            <a:endParaRPr lang="de-DE" sz="1400" kern="1200" dirty="0">
              <a:solidFill>
                <a:schemeClr val="tx1"/>
              </a:solidFill>
            </a:endParaRPr>
          </a:p>
        </p:txBody>
      </p:sp>
      <p:sp>
        <p:nvSpPr>
          <p:cNvPr id="7" name="Rechteck 6"/>
          <p:cNvSpPr/>
          <p:nvPr/>
        </p:nvSpPr>
        <p:spPr>
          <a:xfrm>
            <a:off x="201699" y="1605372"/>
            <a:ext cx="12487367" cy="369332"/>
          </a:xfrm>
          <a:prstGeom prst="rect">
            <a:avLst/>
          </a:prstGeom>
        </p:spPr>
        <p:txBody>
          <a:bodyPr wrap="square">
            <a:spAutoFit/>
          </a:bodyPr>
          <a:lstStyle/>
          <a:p>
            <a:r>
              <a:rPr lang="de-DE" sz="1800" dirty="0">
                <a:solidFill>
                  <a:srgbClr val="007E8C"/>
                </a:solidFill>
              </a:rPr>
              <a:t>für </a:t>
            </a:r>
            <a:r>
              <a:rPr lang="de-DE" sz="1800" dirty="0" smtClean="0">
                <a:solidFill>
                  <a:srgbClr val="007E8C"/>
                </a:solidFill>
              </a:rPr>
              <a:t>Mandanten, die </a:t>
            </a:r>
            <a:r>
              <a:rPr lang="de-DE" sz="1800" dirty="0">
                <a:solidFill>
                  <a:srgbClr val="007E8C"/>
                </a:solidFill>
              </a:rPr>
              <a:t>Geschäftsvorfälle in einem Rechnungswesenprogramm vorerfassen</a:t>
            </a:r>
          </a:p>
        </p:txBody>
      </p:sp>
    </p:spTree>
    <p:extLst>
      <p:ext uri="{BB962C8B-B14F-4D97-AF65-F5344CB8AC3E}">
        <p14:creationId xmlns:p14="http://schemas.microsoft.com/office/powerpoint/2010/main" val="14552514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Foliennummernplatzhalter 4"/>
          <p:cNvSpPr>
            <a:spLocks noGrp="1"/>
          </p:cNvSpPr>
          <p:nvPr>
            <p:ph type="sldNum" sz="quarter" idx="11"/>
          </p:nvPr>
        </p:nvSpPr>
        <p:spPr/>
        <p:txBody>
          <a:bodyPr/>
          <a:lstStyle/>
          <a:p>
            <a:fld id="{FB3C0390-5D91-4408-912F-FE9D16BB8352}" type="slidenum">
              <a:rPr lang="de-DE"/>
              <a:pPr/>
              <a:t>13</a:t>
            </a:fld>
            <a:endParaRPr lang="de-DE" dirty="0"/>
          </a:p>
        </p:txBody>
      </p:sp>
      <p:sp>
        <p:nvSpPr>
          <p:cNvPr id="610306" name="Rectangle 2"/>
          <p:cNvSpPr>
            <a:spLocks noGrp="1" noChangeArrowheads="1"/>
          </p:cNvSpPr>
          <p:nvPr>
            <p:ph type="title"/>
          </p:nvPr>
        </p:nvSpPr>
        <p:spPr/>
        <p:txBody>
          <a:bodyPr/>
          <a:lstStyle/>
          <a:p>
            <a:r>
              <a:rPr lang="de-DE" dirty="0"/>
              <a:t>Informationen zu den wesentlichen Änderungen </a:t>
            </a:r>
            <a:r>
              <a:rPr lang="de-DE" dirty="0" smtClean="0"/>
              <a:t/>
            </a:r>
            <a:br>
              <a:rPr lang="de-DE" dirty="0" smtClean="0"/>
            </a:br>
            <a:r>
              <a:rPr lang="de-DE" dirty="0" smtClean="0"/>
              <a:t>durch </a:t>
            </a:r>
            <a:r>
              <a:rPr lang="de-DE" dirty="0"/>
              <a:t>die </a:t>
            </a:r>
            <a:r>
              <a:rPr lang="de-DE" dirty="0" smtClean="0"/>
              <a:t>GoBD</a:t>
            </a:r>
            <a:endParaRPr lang="de-DE" u="sng" dirty="0"/>
          </a:p>
        </p:txBody>
      </p:sp>
      <p:sp>
        <p:nvSpPr>
          <p:cNvPr id="13" name="Abgerundetes Rechteck 12"/>
          <p:cNvSpPr/>
          <p:nvPr/>
        </p:nvSpPr>
        <p:spPr bwMode="auto">
          <a:xfrm>
            <a:off x="201700" y="3153544"/>
            <a:ext cx="12460796" cy="3806056"/>
          </a:xfrm>
          <a:prstGeom prst="roundRect">
            <a:avLst>
              <a:gd name="adj" fmla="val 0"/>
            </a:avLst>
          </a:prstGeom>
          <a:noFill/>
          <a:ln w="28575" cap="flat" cmpd="sng" algn="ctr">
            <a:noFill/>
            <a:prstDash val="solid"/>
            <a:round/>
            <a:headEnd type="none" w="med" len="med"/>
            <a:tailEnd type="none" w="med" len="med"/>
          </a:ln>
          <a:effectLst/>
        </p:spPr>
        <p:txBody>
          <a:bodyPr anchor="t" anchorCtr="0"/>
          <a:lstStyle/>
          <a:p>
            <a:pPr>
              <a:spcBef>
                <a:spcPts val="600"/>
              </a:spcBef>
              <a:buClr>
                <a:srgbClr val="007E8C"/>
              </a:buClr>
            </a:pPr>
            <a:r>
              <a:rPr lang="de-DE" sz="1200" b="1" dirty="0" smtClean="0">
                <a:solidFill>
                  <a:srgbClr val="000000"/>
                </a:solidFill>
                <a:latin typeface="+mn-lt"/>
                <a:ea typeface="ＭＳ Ｐゴシック" pitchFamily="34" charset="-128"/>
                <a:cs typeface="Arial"/>
              </a:rPr>
              <a:t>Was </a:t>
            </a:r>
            <a:r>
              <a:rPr lang="de-DE" sz="1200" b="1" dirty="0">
                <a:solidFill>
                  <a:srgbClr val="000000"/>
                </a:solidFill>
                <a:latin typeface="+mn-lt"/>
                <a:ea typeface="ＭＳ Ｐゴシック" pitchFamily="34" charset="-128"/>
                <a:cs typeface="Arial"/>
              </a:rPr>
              <a:t>ändert sich für Sie durch die GoBD? </a:t>
            </a:r>
          </a:p>
          <a:p>
            <a:pPr marL="285750" indent="-285750">
              <a:spcBef>
                <a:spcPts val="600"/>
              </a:spcBef>
              <a:buClr>
                <a:srgbClr val="007E8C"/>
              </a:buClr>
              <a:buFont typeface="Wingdings" panose="05000000000000000000" pitchFamily="2" charset="2"/>
              <a:buChar char="n"/>
            </a:pPr>
            <a:r>
              <a:rPr lang="de-DE" sz="1200" dirty="0">
                <a:solidFill>
                  <a:srgbClr val="000000"/>
                </a:solidFill>
                <a:latin typeface="+mn-lt"/>
                <a:ea typeface="ＭＳ Ｐゴシック" pitchFamily="34" charset="-128"/>
                <a:cs typeface="Arial"/>
              </a:rPr>
              <a:t>Die GoBD fordern eine </a:t>
            </a:r>
            <a:r>
              <a:rPr lang="de-DE" sz="1200" dirty="0">
                <a:solidFill>
                  <a:srgbClr val="007E8C"/>
                </a:solidFill>
                <a:latin typeface="+mn-lt"/>
                <a:ea typeface="ＭＳ Ｐゴシック" pitchFamily="34" charset="-128"/>
                <a:cs typeface="Arial"/>
              </a:rPr>
              <a:t>geordnete Belegablage für unbare Geschäftsvorfälle binnen 10 Tagen nach Belegeingang bzw. Eintritt des Geschäftsvorfalls</a:t>
            </a:r>
            <a:r>
              <a:rPr lang="de-DE" sz="1200" dirty="0">
                <a:solidFill>
                  <a:srgbClr val="000000"/>
                </a:solidFill>
                <a:latin typeface="+mn-lt"/>
                <a:ea typeface="ＭＳ Ｐゴシック" pitchFamily="34" charset="-128"/>
                <a:cs typeface="Arial"/>
              </a:rPr>
              <a:t>, z. B. </a:t>
            </a:r>
          </a:p>
          <a:p>
            <a:pPr marL="449263" lvl="1" indent="-179388">
              <a:spcBef>
                <a:spcPts val="600"/>
              </a:spcBef>
              <a:buClr>
                <a:srgbClr val="007E8C"/>
              </a:buClr>
              <a:buFont typeface="Wingdings" panose="05000000000000000000" pitchFamily="2" charset="2"/>
              <a:buChar char="§"/>
            </a:pPr>
            <a:r>
              <a:rPr lang="de-DE" sz="1200" dirty="0">
                <a:solidFill>
                  <a:srgbClr val="000000"/>
                </a:solidFill>
                <a:latin typeface="+mn-lt"/>
                <a:ea typeface="ＭＳ Ｐゴシック" pitchFamily="34" charset="-128"/>
                <a:cs typeface="Arial"/>
              </a:rPr>
              <a:t>in einem Papier-Ordner mit einem entsprechenden Ordnungssystem</a:t>
            </a:r>
          </a:p>
          <a:p>
            <a:pPr marL="449263" lvl="1" indent="-179388">
              <a:spcBef>
                <a:spcPts val="600"/>
              </a:spcBef>
              <a:buClr>
                <a:srgbClr val="007E8C"/>
              </a:buClr>
              <a:buFont typeface="Wingdings" panose="05000000000000000000" pitchFamily="2" charset="2"/>
              <a:buChar char="§"/>
            </a:pPr>
            <a:r>
              <a:rPr lang="de-DE" sz="1200" dirty="0">
                <a:solidFill>
                  <a:srgbClr val="000000"/>
                </a:solidFill>
                <a:latin typeface="+mn-lt"/>
                <a:ea typeface="ＭＳ Ｐゴシック" pitchFamily="34" charset="-128"/>
                <a:cs typeface="Arial"/>
              </a:rPr>
              <a:t>in DATEV Unternehmen online </a:t>
            </a:r>
          </a:p>
          <a:p>
            <a:pPr marL="285750" indent="-285750">
              <a:spcBef>
                <a:spcPts val="600"/>
              </a:spcBef>
              <a:buClr>
                <a:srgbClr val="007E8C"/>
              </a:buClr>
              <a:buFont typeface="Wingdings" panose="05000000000000000000" pitchFamily="2" charset="2"/>
              <a:buChar char="n"/>
            </a:pPr>
            <a:r>
              <a:rPr lang="de-DE" sz="1200" dirty="0" smtClean="0">
                <a:solidFill>
                  <a:srgbClr val="007E8C"/>
                </a:solidFill>
                <a:latin typeface="+mn-lt"/>
                <a:ea typeface="ＭＳ Ｐゴシック" pitchFamily="34" charset="-128"/>
                <a:cs typeface="Arial"/>
              </a:rPr>
              <a:t>Waren- und Kostenrechnungen</a:t>
            </a:r>
            <a:r>
              <a:rPr lang="de-DE" sz="1200" dirty="0" smtClean="0">
                <a:solidFill>
                  <a:srgbClr val="000000"/>
                </a:solidFill>
                <a:latin typeface="+mn-lt"/>
                <a:ea typeface="ＭＳ Ｐゴシック" pitchFamily="34" charset="-128"/>
                <a:cs typeface="Arial"/>
              </a:rPr>
              <a:t>, </a:t>
            </a:r>
            <a:r>
              <a:rPr lang="de-DE" sz="1200" dirty="0">
                <a:solidFill>
                  <a:srgbClr val="000000"/>
                </a:solidFill>
                <a:latin typeface="+mn-lt"/>
                <a:ea typeface="ＭＳ Ｐゴシック" pitchFamily="34" charset="-128"/>
                <a:cs typeface="Arial"/>
              </a:rPr>
              <a:t>die nicht binnen 8 Tagen beglichen werden (Orientierungswert), sollen mit ihrer Kontokorrentbeziehung (also kreditorisch) erfasst werden.</a:t>
            </a:r>
          </a:p>
          <a:p>
            <a:pPr marL="285750" indent="-285750">
              <a:spcBef>
                <a:spcPts val="600"/>
              </a:spcBef>
              <a:buClr>
                <a:srgbClr val="007E8C"/>
              </a:buClr>
              <a:buFont typeface="Wingdings" panose="05000000000000000000" pitchFamily="2" charset="2"/>
              <a:buChar char="n"/>
            </a:pPr>
            <a:r>
              <a:rPr lang="de-DE" sz="1200" dirty="0">
                <a:solidFill>
                  <a:srgbClr val="000000"/>
                </a:solidFill>
                <a:latin typeface="+mn-lt"/>
                <a:ea typeface="ＭＳ Ｐゴシック" pitchFamily="34" charset="-128"/>
                <a:cs typeface="Arial"/>
              </a:rPr>
              <a:t>Bei der Aufzeichnung von baren Geschäftsvorfällen (Kassenbuch) gilt weiterhin die tagesaktuelle Aufzeichnungspflicht.</a:t>
            </a:r>
          </a:p>
          <a:p>
            <a:pPr>
              <a:spcBef>
                <a:spcPts val="600"/>
              </a:spcBef>
              <a:buClr>
                <a:srgbClr val="007E8C"/>
              </a:buClr>
            </a:pPr>
            <a:endParaRPr lang="de-DE" sz="1200" dirty="0" smtClean="0">
              <a:solidFill>
                <a:srgbClr val="000000"/>
              </a:solidFill>
              <a:latin typeface="+mn-lt"/>
              <a:ea typeface="ＭＳ Ｐゴシック" pitchFamily="34" charset="-128"/>
              <a:cs typeface="Arial"/>
            </a:endParaRPr>
          </a:p>
          <a:p>
            <a:pPr indent="-942" defTabSz="1177193">
              <a:spcBef>
                <a:spcPts val="600"/>
              </a:spcBef>
            </a:pPr>
            <a:r>
              <a:rPr lang="de-DE" sz="1200" dirty="0">
                <a:solidFill>
                  <a:srgbClr val="000000"/>
                </a:solidFill>
                <a:latin typeface="+mn-lt"/>
              </a:rPr>
              <a:t>Bitte beachten Sie die konkretisierten Anforderungen an eine </a:t>
            </a:r>
            <a:r>
              <a:rPr lang="de-DE" sz="1200" dirty="0">
                <a:solidFill>
                  <a:srgbClr val="007E8C"/>
                </a:solidFill>
                <a:latin typeface="+mn-lt"/>
              </a:rPr>
              <a:t>zeitnahe Festschreibung </a:t>
            </a:r>
            <a:r>
              <a:rPr lang="de-DE" sz="1200" dirty="0">
                <a:solidFill>
                  <a:srgbClr val="000000"/>
                </a:solidFill>
                <a:latin typeface="+mn-lt"/>
              </a:rPr>
              <a:t>der erfassten Buchungssätze („bis zum Ablauf des Folgemonats“). </a:t>
            </a:r>
            <a:r>
              <a:rPr lang="de-DE" sz="1200" dirty="0" smtClean="0">
                <a:solidFill>
                  <a:srgbClr val="000000"/>
                </a:solidFill>
                <a:latin typeface="+mn-lt"/>
              </a:rPr>
              <a:t/>
            </a:r>
            <a:br>
              <a:rPr lang="de-DE" sz="1200" dirty="0" smtClean="0">
                <a:solidFill>
                  <a:srgbClr val="000000"/>
                </a:solidFill>
                <a:latin typeface="+mn-lt"/>
              </a:rPr>
            </a:br>
            <a:r>
              <a:rPr lang="de-DE" sz="1200" dirty="0" smtClean="0">
                <a:solidFill>
                  <a:srgbClr val="000000"/>
                </a:solidFill>
                <a:latin typeface="+mn-lt"/>
              </a:rPr>
              <a:t>Das </a:t>
            </a:r>
            <a:r>
              <a:rPr lang="de-DE" sz="1200" dirty="0">
                <a:solidFill>
                  <a:srgbClr val="000000"/>
                </a:solidFill>
                <a:latin typeface="+mn-lt"/>
              </a:rPr>
              <a:t>bedeutet für die praktische Handhabung eine Festschreibung </a:t>
            </a:r>
            <a:r>
              <a:rPr lang="de-DE" sz="1200" dirty="0">
                <a:solidFill>
                  <a:srgbClr val="007E8C"/>
                </a:solidFill>
                <a:latin typeface="+mn-lt"/>
              </a:rPr>
              <a:t>spätestens im Zuge einer monatlichen UStVA</a:t>
            </a:r>
            <a:r>
              <a:rPr lang="de-DE" sz="1200" dirty="0">
                <a:solidFill>
                  <a:srgbClr val="000000"/>
                </a:solidFill>
                <a:latin typeface="+mn-lt"/>
              </a:rPr>
              <a:t>. </a:t>
            </a:r>
          </a:p>
          <a:p>
            <a:pPr indent="-942" defTabSz="1177193">
              <a:spcBef>
                <a:spcPts val="600"/>
              </a:spcBef>
            </a:pPr>
            <a:r>
              <a:rPr lang="de-DE" sz="1200" dirty="0" smtClean="0">
                <a:latin typeface="+mn-lt"/>
              </a:rPr>
              <a:t>Um </a:t>
            </a:r>
            <a:r>
              <a:rPr lang="de-DE" sz="1200" dirty="0">
                <a:latin typeface="+mn-lt"/>
              </a:rPr>
              <a:t>die Beachtung der Ordnungsmäßigkeitsanforderungen nachweisen zu können, ist in allen Fällen eine kurze Verfahrensbeschreibung zu empfehlen. </a:t>
            </a:r>
          </a:p>
          <a:p>
            <a:pPr indent="-942" defTabSz="1177193">
              <a:spcBef>
                <a:spcPts val="600"/>
              </a:spcBef>
            </a:pPr>
            <a:r>
              <a:rPr lang="de-DE" sz="1200" dirty="0">
                <a:latin typeface="+mn-lt"/>
              </a:rPr>
              <a:t>Die Aufbewahrungspflichten bleiben unverändert, sollten jedoch wegen zahlreicher Klarstellungen vom Umfang her überprüft werden.</a:t>
            </a:r>
          </a:p>
          <a:p>
            <a:pPr defTabSz="1177193">
              <a:spcBef>
                <a:spcPts val="600"/>
              </a:spcBef>
            </a:pPr>
            <a:r>
              <a:rPr lang="de-DE" sz="1200" dirty="0">
                <a:latin typeface="+mn-lt"/>
              </a:rPr>
              <a:t>Es empfiehlt sich eine Klärung mit den entsprechenden Anbietern von Vor-/Nebensystemen (z. B. Warenwirtschaft), </a:t>
            </a:r>
            <a:r>
              <a:rPr lang="de-DE" sz="1200" dirty="0" smtClean="0">
                <a:latin typeface="+mn-lt"/>
              </a:rPr>
              <a:t>ob </a:t>
            </a:r>
            <a:r>
              <a:rPr lang="de-DE" sz="1200" dirty="0">
                <a:latin typeface="+mn-lt"/>
              </a:rPr>
              <a:t>mit diesen Systemen ein GoBD-konformes Arbeiten möglich ist und wenn ja, wie</a:t>
            </a:r>
            <a:r>
              <a:rPr lang="de-DE" sz="1200" dirty="0" smtClean="0">
                <a:latin typeface="+mn-lt"/>
              </a:rPr>
              <a:t>.</a:t>
            </a:r>
          </a:p>
          <a:p>
            <a:pPr defTabSz="1177193">
              <a:spcBef>
                <a:spcPts val="600"/>
              </a:spcBef>
            </a:pPr>
            <a:r>
              <a:rPr lang="de-DE" sz="1200" smtClean="0">
                <a:solidFill>
                  <a:srgbClr val="000000"/>
                </a:solidFill>
                <a:ea typeface="ＭＳ Ｐゴシック" pitchFamily="34" charset="-128"/>
                <a:cs typeface="Arial"/>
              </a:rPr>
              <a:t>Wir </a:t>
            </a:r>
            <a:r>
              <a:rPr lang="de-DE" sz="1200">
                <a:solidFill>
                  <a:srgbClr val="000000"/>
                </a:solidFill>
                <a:ea typeface="ＭＳ Ｐゴシック" pitchFamily="34" charset="-128"/>
                <a:cs typeface="Arial"/>
              </a:rPr>
              <a:t>beraten Sie gerne zu Details.</a:t>
            </a:r>
          </a:p>
          <a:p>
            <a:pPr defTabSz="1177193">
              <a:spcBef>
                <a:spcPts val="600"/>
              </a:spcBef>
            </a:pPr>
            <a:endParaRPr lang="de-DE" sz="1200" dirty="0">
              <a:solidFill>
                <a:srgbClr val="000000"/>
              </a:solidFill>
              <a:latin typeface="+mn-lt"/>
              <a:ea typeface="ＭＳ Ｐゴシック" pitchFamily="34" charset="-128"/>
              <a:cs typeface="Arial"/>
            </a:endParaRPr>
          </a:p>
        </p:txBody>
      </p:sp>
      <p:sp>
        <p:nvSpPr>
          <p:cNvPr id="17" name="AutoShape 6"/>
          <p:cNvSpPr>
            <a:spLocks noGrp="1" noChangeArrowheads="1"/>
          </p:cNvSpPr>
          <p:nvPr>
            <p:ph type="body" idx="1"/>
          </p:nvPr>
        </p:nvSpPr>
        <p:spPr bwMode="auto">
          <a:xfrm>
            <a:off x="201700" y="2001416"/>
            <a:ext cx="12496800" cy="972108"/>
          </a:xfrm>
          <a:prstGeom prst="roundRect">
            <a:avLst>
              <a:gd name="adj" fmla="val 7755"/>
            </a:avLst>
          </a:prstGeom>
          <a:solidFill>
            <a:schemeClr val="bg2"/>
          </a:solidFill>
          <a:ln w="9525">
            <a:no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extrusionH="76200">
            <a:bevelB/>
            <a:extrusionClr>
              <a:srgbClr val="FFC000"/>
            </a:extrusionClr>
          </a:sp3d>
        </p:spPr>
        <p:style>
          <a:lnRef idx="0">
            <a:schemeClr val="accent6"/>
          </a:lnRef>
          <a:fillRef idx="3">
            <a:schemeClr val="accent6"/>
          </a:fillRef>
          <a:effectRef idx="3">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defTabSz="1177193">
              <a:spcBef>
                <a:spcPts val="300"/>
              </a:spcBef>
              <a:buNone/>
            </a:pPr>
            <a:r>
              <a:rPr lang="de-DE" sz="1400" b="1" kern="1200" dirty="0">
                <a:solidFill>
                  <a:schemeClr val="tx1"/>
                </a:solidFill>
              </a:rPr>
              <a:t>Wer ist betroffen von den GoBD</a:t>
            </a:r>
            <a:r>
              <a:rPr lang="de-DE" sz="1400" b="1" kern="1200" dirty="0" smtClean="0">
                <a:solidFill>
                  <a:schemeClr val="tx1"/>
                </a:solidFill>
              </a:rPr>
              <a:t>?</a:t>
            </a:r>
            <a:endParaRPr lang="de-DE" sz="1400" kern="1200" dirty="0">
              <a:solidFill>
                <a:schemeClr val="tx1"/>
              </a:solidFill>
            </a:endParaRPr>
          </a:p>
          <a:p>
            <a:pPr defTabSz="1177193">
              <a:spcBef>
                <a:spcPts val="300"/>
              </a:spcBef>
            </a:pPr>
            <a:r>
              <a:rPr lang="de-DE" sz="1400" kern="1200" dirty="0">
                <a:solidFill>
                  <a:schemeClr val="tx1"/>
                </a:solidFill>
              </a:rPr>
              <a:t>Die Regelungen gelten sowohl für die doppelte Buchführung wie </a:t>
            </a:r>
            <a:r>
              <a:rPr lang="de-DE" sz="1400" kern="1200" dirty="0">
                <a:solidFill>
                  <a:srgbClr val="007E8C"/>
                </a:solidFill>
              </a:rPr>
              <a:t>auch</a:t>
            </a:r>
            <a:r>
              <a:rPr lang="de-DE" sz="1400" kern="1200" dirty="0">
                <a:solidFill>
                  <a:schemeClr val="tx1"/>
                </a:solidFill>
              </a:rPr>
              <a:t> explizit für die sonstigen Aufzeichnungen </a:t>
            </a:r>
            <a:r>
              <a:rPr lang="de-DE" sz="1400" kern="1200" dirty="0" smtClean="0">
                <a:solidFill>
                  <a:schemeClr val="tx1"/>
                </a:solidFill>
              </a:rPr>
              <a:t/>
            </a:r>
            <a:br>
              <a:rPr lang="de-DE" sz="1400" kern="1200" dirty="0" smtClean="0">
                <a:solidFill>
                  <a:schemeClr val="tx1"/>
                </a:solidFill>
              </a:rPr>
            </a:br>
            <a:r>
              <a:rPr lang="de-DE" sz="1400" kern="1200" dirty="0" smtClean="0">
                <a:solidFill>
                  <a:schemeClr val="tx1"/>
                </a:solidFill>
              </a:rPr>
              <a:t>steuerrelevanter Daten.</a:t>
            </a:r>
            <a:endParaRPr lang="de-DE" sz="1400" kern="1200" dirty="0">
              <a:solidFill>
                <a:schemeClr val="tx1"/>
              </a:solidFill>
            </a:endParaRPr>
          </a:p>
        </p:txBody>
      </p:sp>
      <p:sp>
        <p:nvSpPr>
          <p:cNvPr id="7" name="Rechteck 6"/>
          <p:cNvSpPr/>
          <p:nvPr/>
        </p:nvSpPr>
        <p:spPr>
          <a:xfrm>
            <a:off x="201699" y="1605372"/>
            <a:ext cx="12487367" cy="369332"/>
          </a:xfrm>
          <a:prstGeom prst="rect">
            <a:avLst/>
          </a:prstGeom>
        </p:spPr>
        <p:txBody>
          <a:bodyPr wrap="square">
            <a:spAutoFit/>
          </a:bodyPr>
          <a:lstStyle/>
          <a:p>
            <a:r>
              <a:rPr lang="de-DE" sz="1800" dirty="0">
                <a:solidFill>
                  <a:srgbClr val="007E8C"/>
                </a:solidFill>
              </a:rPr>
              <a:t>für Mandanten, die selbst buchen</a:t>
            </a:r>
          </a:p>
        </p:txBody>
      </p:sp>
    </p:spTree>
    <p:extLst>
      <p:ext uri="{BB962C8B-B14F-4D97-AF65-F5344CB8AC3E}">
        <p14:creationId xmlns:p14="http://schemas.microsoft.com/office/powerpoint/2010/main" val="33344727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Foliennummernplatzhalter 1"/>
          <p:cNvSpPr>
            <a:spLocks noGrp="1"/>
          </p:cNvSpPr>
          <p:nvPr>
            <p:ph type="sldNum" sz="quarter" idx="11"/>
          </p:nvPr>
        </p:nvSpPr>
        <p:spPr/>
        <p:txBody>
          <a:bodyPr/>
          <a:lstStyle/>
          <a:p>
            <a:fld id="{AD1A71B7-14C1-442D-8B3E-EDB1530C35CE}" type="slidenum">
              <a:rPr lang="de-DE" smtClean="0"/>
              <a:pPr/>
              <a:t>14</a:t>
            </a:fld>
            <a:endParaRPr lang="de-DE" dirty="0"/>
          </a:p>
        </p:txBody>
      </p:sp>
      <p:grpSp>
        <p:nvGrpSpPr>
          <p:cNvPr id="3" name="Group 4"/>
          <p:cNvGrpSpPr>
            <a:grpSpLocks/>
          </p:cNvGrpSpPr>
          <p:nvPr/>
        </p:nvGrpSpPr>
        <p:grpSpPr bwMode="auto">
          <a:xfrm>
            <a:off x="3406775" y="4394200"/>
            <a:ext cx="6192838" cy="1914525"/>
            <a:chOff x="1043" y="2898"/>
            <a:chExt cx="3901" cy="1206"/>
          </a:xfrm>
        </p:grpSpPr>
        <p:sp>
          <p:nvSpPr>
            <p:cNvPr id="4" name="AutoShape 5"/>
            <p:cNvSpPr>
              <a:spLocks noChangeArrowheads="1"/>
            </p:cNvSpPr>
            <p:nvPr/>
          </p:nvSpPr>
          <p:spPr bwMode="auto">
            <a:xfrm>
              <a:off x="2839" y="3225"/>
              <a:ext cx="2105" cy="553"/>
            </a:xfrm>
            <a:prstGeom prst="roundRect">
              <a:avLst>
                <a:gd name="adj"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9" tIns="36005" rIns="72009" bIns="36005" anchor="ctr"/>
            <a:lstStyle/>
            <a:p>
              <a:pPr>
                <a:lnSpc>
                  <a:spcPct val="100000"/>
                </a:lnSpc>
                <a:buNone/>
              </a:pPr>
              <a:r>
                <a:rPr lang="de-DE" sz="1800" dirty="0">
                  <a:solidFill>
                    <a:schemeClr val="folHlink"/>
                  </a:solidFill>
                </a:rPr>
                <a:t>Wir unterstützen Sie </a:t>
              </a:r>
              <a:r>
                <a:rPr lang="de-DE" sz="1800" dirty="0" smtClean="0">
                  <a:solidFill>
                    <a:schemeClr val="folHlink"/>
                  </a:solidFill>
                </a:rPr>
                <a:t>gerne!</a:t>
              </a:r>
              <a:endParaRPr lang="de-DE" sz="1800" dirty="0">
                <a:solidFill>
                  <a:schemeClr val="folHlink"/>
                </a:solidFill>
              </a:endParaRPr>
            </a:p>
          </p:txBody>
        </p:sp>
        <p:pic>
          <p:nvPicPr>
            <p:cNvPr id="5"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 y="2898"/>
              <a:ext cx="1749" cy="1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6" name="AutoShape 7"/>
          <p:cNvSpPr>
            <a:spLocks noChangeArrowheads="1"/>
          </p:cNvSpPr>
          <p:nvPr/>
        </p:nvSpPr>
        <p:spPr bwMode="auto">
          <a:xfrm>
            <a:off x="2181225" y="2240869"/>
            <a:ext cx="8642350" cy="1702482"/>
          </a:xfrm>
          <a:prstGeom prst="roundRect">
            <a:avLst>
              <a:gd name="adj" fmla="val 11421"/>
            </a:avLst>
          </a:prstGeom>
          <a:solidFill>
            <a:schemeClr val="accent2"/>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0875" tIns="36855" rIns="70875" bIns="36855" anchor="ctr"/>
          <a:lstStyle/>
          <a:p>
            <a:pPr algn="ctr" defTabSz="927100">
              <a:spcBef>
                <a:spcPct val="50000"/>
              </a:spcBef>
              <a:buSzPct val="200000"/>
              <a:buFont typeface="Wingdings" pitchFamily="2" charset="2"/>
              <a:buNone/>
            </a:pPr>
            <a:r>
              <a:rPr lang="de-DE" sz="1800" dirty="0">
                <a:solidFill>
                  <a:schemeClr val="folHlink"/>
                </a:solidFill>
              </a:rPr>
              <a:t>Haben Sie noch Fragen? </a:t>
            </a:r>
            <a:endParaRPr lang="de-DE" sz="1800" dirty="0" smtClean="0">
              <a:solidFill>
                <a:schemeClr val="folHlink"/>
              </a:solidFill>
            </a:endParaRPr>
          </a:p>
          <a:p>
            <a:pPr algn="ctr" defTabSz="927100">
              <a:spcBef>
                <a:spcPct val="50000"/>
              </a:spcBef>
              <a:buSzPct val="200000"/>
              <a:buFont typeface="Wingdings" pitchFamily="2" charset="2"/>
              <a:buNone/>
            </a:pPr>
            <a:r>
              <a:rPr lang="de-DE" sz="1800" dirty="0" smtClean="0">
                <a:solidFill>
                  <a:schemeClr val="folHlink"/>
                </a:solidFill>
              </a:rPr>
              <a:t/>
            </a:r>
            <a:br>
              <a:rPr lang="de-DE" sz="1800" dirty="0" smtClean="0">
                <a:solidFill>
                  <a:schemeClr val="folHlink"/>
                </a:solidFill>
              </a:rPr>
            </a:br>
            <a:r>
              <a:rPr lang="de-DE" sz="1600" dirty="0" smtClean="0"/>
              <a:t>Meine </a:t>
            </a:r>
            <a:r>
              <a:rPr lang="de-DE" sz="1600" dirty="0"/>
              <a:t>Mitarbeiter und ich stehen Ihnen </a:t>
            </a:r>
            <a:r>
              <a:rPr lang="de-DE" sz="1600" dirty="0" smtClean="0"/>
              <a:t>gerne zur </a:t>
            </a:r>
            <a:r>
              <a:rPr lang="de-DE" sz="1600" dirty="0"/>
              <a:t>Verfügung.</a:t>
            </a:r>
          </a:p>
        </p:txBody>
      </p:sp>
    </p:spTree>
    <p:extLst>
      <p:ext uri="{BB962C8B-B14F-4D97-AF65-F5344CB8AC3E}">
        <p14:creationId xmlns:p14="http://schemas.microsoft.com/office/powerpoint/2010/main" val="32746905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Foliennummernplatzhalter 4"/>
          <p:cNvSpPr>
            <a:spLocks noGrp="1"/>
          </p:cNvSpPr>
          <p:nvPr>
            <p:ph type="sldNum" sz="quarter" idx="11"/>
          </p:nvPr>
        </p:nvSpPr>
        <p:spPr/>
        <p:txBody>
          <a:bodyPr/>
          <a:lstStyle/>
          <a:p>
            <a:fld id="{5C2CC94D-6FE1-4C53-A8E3-88C733DBF38A}" type="slidenum">
              <a:rPr lang="de-DE"/>
              <a:pPr/>
              <a:t>15</a:t>
            </a:fld>
            <a:endParaRPr lang="de-DE" dirty="0"/>
          </a:p>
        </p:txBody>
      </p:sp>
      <p:sp>
        <p:nvSpPr>
          <p:cNvPr id="637954" name="Rectangle 2"/>
          <p:cNvSpPr>
            <a:spLocks noChangeArrowheads="1"/>
          </p:cNvSpPr>
          <p:nvPr/>
        </p:nvSpPr>
        <p:spPr bwMode="auto">
          <a:xfrm>
            <a:off x="0" y="0"/>
            <a:ext cx="13004800" cy="7315200"/>
          </a:xfrm>
          <a:prstGeom prst="rect">
            <a:avLst/>
          </a:prstGeom>
          <a:solidFill>
            <a:srgbClr val="ADD6DB"/>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de-DE" dirty="0"/>
          </a:p>
        </p:txBody>
      </p:sp>
      <p:grpSp>
        <p:nvGrpSpPr>
          <p:cNvPr id="637956" name="Group 4"/>
          <p:cNvGrpSpPr>
            <a:grpSpLocks/>
          </p:cNvGrpSpPr>
          <p:nvPr/>
        </p:nvGrpSpPr>
        <p:grpSpPr bwMode="auto">
          <a:xfrm>
            <a:off x="4692650" y="3257550"/>
            <a:ext cx="3617913" cy="798513"/>
            <a:chOff x="4114" y="482"/>
            <a:chExt cx="1503" cy="442"/>
          </a:xfrm>
        </p:grpSpPr>
        <p:sp>
          <p:nvSpPr>
            <p:cNvPr id="637957" name="Rectangle 5"/>
            <p:cNvSpPr>
              <a:spLocks noChangeArrowheads="1"/>
            </p:cNvSpPr>
            <p:nvPr/>
          </p:nvSpPr>
          <p:spPr bwMode="auto">
            <a:xfrm>
              <a:off x="4114" y="482"/>
              <a:ext cx="1503" cy="408"/>
            </a:xfrm>
            <a:prstGeom prst="rect">
              <a:avLst/>
            </a:prstGeom>
            <a:solidFill>
              <a:srgbClr val="C3C3C3"/>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de-DE" dirty="0"/>
            </a:p>
          </p:txBody>
        </p:sp>
        <p:pic>
          <p:nvPicPr>
            <p:cNvPr id="637958"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73938"/>
            <a:stretch>
              <a:fillRect/>
            </a:stretch>
          </p:blipFill>
          <p:spPr bwMode="auto">
            <a:xfrm>
              <a:off x="4180" y="548"/>
              <a:ext cx="301" cy="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37959" name="Text Box 7"/>
            <p:cNvSpPr txBox="1">
              <a:spLocks noChangeArrowheads="1"/>
            </p:cNvSpPr>
            <p:nvPr/>
          </p:nvSpPr>
          <p:spPr bwMode="auto">
            <a:xfrm>
              <a:off x="4440" y="490"/>
              <a:ext cx="1002" cy="434"/>
            </a:xfrm>
            <a:prstGeom prst="rect">
              <a:avLst/>
            </a:prstGeom>
            <a:noFill/>
            <a:ln>
              <a:noFill/>
            </a:ln>
            <a:effectLst/>
            <a:extLst>
              <a:ext uri="{909E8E84-426E-40DD-AFC4-6F175D3DCCD1}">
                <a14:hiddenFill xmlns:a14="http://schemas.microsoft.com/office/drawing/2010/main">
                  <a:solidFill>
                    <a:srgbClr val="C3C3C3"/>
                  </a:solidFill>
                </a14:hiddenFill>
              </a:ext>
              <a:ext uri="{91240B29-F687-4F45-9708-019B960494DF}">
                <a14:hiddenLine xmlns:a14="http://schemas.microsoft.com/office/drawing/2010/main" w="9525" algn="ctr">
                  <a:solidFill>
                    <a:srgbClr val="C3C3C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14282" tIns="59427" rIns="114282" bIns="59427">
              <a:spAutoFit/>
            </a:bodyPr>
            <a:lstStyle>
              <a:lvl1pPr defTabSz="1177925">
                <a:defRPr>
                  <a:solidFill>
                    <a:schemeClr val="tx1"/>
                  </a:solidFill>
                  <a:latin typeface="Verdana" pitchFamily="34" charset="0"/>
                </a:defRPr>
              </a:lvl1pPr>
              <a:lvl2pPr marL="581025" defTabSz="1177925">
                <a:defRPr>
                  <a:solidFill>
                    <a:schemeClr val="tx1"/>
                  </a:solidFill>
                  <a:latin typeface="Verdana" pitchFamily="34" charset="0"/>
                </a:defRPr>
              </a:lvl2pPr>
              <a:lvl3pPr marL="1160463" defTabSz="1177925">
                <a:defRPr>
                  <a:solidFill>
                    <a:schemeClr val="tx1"/>
                  </a:solidFill>
                  <a:latin typeface="Verdana" pitchFamily="34" charset="0"/>
                </a:defRPr>
              </a:lvl3pPr>
              <a:lvl4pPr marL="1741488" defTabSz="1177925">
                <a:defRPr>
                  <a:solidFill>
                    <a:schemeClr val="tx1"/>
                  </a:solidFill>
                  <a:latin typeface="Verdana" pitchFamily="34" charset="0"/>
                </a:defRPr>
              </a:lvl4pPr>
              <a:lvl5pPr marL="2322513" defTabSz="1177925">
                <a:defRPr>
                  <a:solidFill>
                    <a:schemeClr val="tx1"/>
                  </a:solidFill>
                  <a:latin typeface="Verdana" pitchFamily="34" charset="0"/>
                </a:defRPr>
              </a:lvl5pPr>
              <a:lvl6pPr marL="2779713" defTabSz="1177925" fontAlgn="base">
                <a:spcBef>
                  <a:spcPct val="0"/>
                </a:spcBef>
                <a:spcAft>
                  <a:spcPct val="0"/>
                </a:spcAft>
                <a:defRPr>
                  <a:solidFill>
                    <a:schemeClr val="tx1"/>
                  </a:solidFill>
                  <a:latin typeface="Verdana" pitchFamily="34" charset="0"/>
                </a:defRPr>
              </a:lvl6pPr>
              <a:lvl7pPr marL="3236913" defTabSz="1177925" fontAlgn="base">
                <a:spcBef>
                  <a:spcPct val="0"/>
                </a:spcBef>
                <a:spcAft>
                  <a:spcPct val="0"/>
                </a:spcAft>
                <a:defRPr>
                  <a:solidFill>
                    <a:schemeClr val="tx1"/>
                  </a:solidFill>
                  <a:latin typeface="Verdana" pitchFamily="34" charset="0"/>
                </a:defRPr>
              </a:lvl7pPr>
              <a:lvl8pPr marL="3694113" defTabSz="1177925" fontAlgn="base">
                <a:spcBef>
                  <a:spcPct val="0"/>
                </a:spcBef>
                <a:spcAft>
                  <a:spcPct val="0"/>
                </a:spcAft>
                <a:defRPr>
                  <a:solidFill>
                    <a:schemeClr val="tx1"/>
                  </a:solidFill>
                  <a:latin typeface="Verdana" pitchFamily="34" charset="0"/>
                </a:defRPr>
              </a:lvl8pPr>
              <a:lvl9pPr marL="4151313" defTabSz="1177925" fontAlgn="base">
                <a:spcBef>
                  <a:spcPct val="0"/>
                </a:spcBef>
                <a:spcAft>
                  <a:spcPct val="0"/>
                </a:spcAft>
                <a:defRPr>
                  <a:solidFill>
                    <a:schemeClr val="tx1"/>
                  </a:solidFill>
                  <a:latin typeface="Verdana" pitchFamily="34" charset="0"/>
                </a:defRPr>
              </a:lvl9pPr>
            </a:lstStyle>
            <a:p>
              <a:pPr>
                <a:lnSpc>
                  <a:spcPct val="95000"/>
                </a:lnSpc>
              </a:pPr>
              <a:r>
                <a:rPr lang="de-DE" dirty="0"/>
                <a:t>Hier Position</a:t>
              </a:r>
            </a:p>
            <a:p>
              <a:pPr>
                <a:lnSpc>
                  <a:spcPct val="95000"/>
                </a:lnSpc>
              </a:pPr>
              <a:r>
                <a:rPr lang="de-DE" dirty="0" smtClean="0"/>
                <a:t>für Kanzleilogo</a:t>
              </a:r>
              <a:endParaRPr lang="de-DE" dirty="0"/>
            </a:p>
          </p:txBody>
        </p:sp>
        <p:sp>
          <p:nvSpPr>
            <p:cNvPr id="637960" name="Rectangle 8"/>
            <p:cNvSpPr>
              <a:spLocks noChangeArrowheads="1"/>
            </p:cNvSpPr>
            <p:nvPr/>
          </p:nvSpPr>
          <p:spPr bwMode="auto">
            <a:xfrm>
              <a:off x="4414" y="691"/>
              <a:ext cx="81" cy="154"/>
            </a:xfrm>
            <a:prstGeom prst="rect">
              <a:avLst/>
            </a:prstGeom>
            <a:solidFill>
              <a:srgbClr val="C3C3C3"/>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de-DE" dirty="0"/>
            </a:p>
          </p:txBody>
        </p:sp>
      </p:grpSp>
      <p:graphicFrame>
        <p:nvGraphicFramePr>
          <p:cNvPr id="3" name="Tabelle 2"/>
          <p:cNvGraphicFramePr>
            <a:graphicFrameLocks noGrp="1"/>
          </p:cNvGraphicFramePr>
          <p:nvPr>
            <p:extLst>
              <p:ext uri="{D42A27DB-BD31-4B8C-83A1-F6EECF244321}">
                <p14:modId xmlns:p14="http://schemas.microsoft.com/office/powerpoint/2010/main" val="2609889988"/>
              </p:ext>
            </p:extLst>
          </p:nvPr>
        </p:nvGraphicFramePr>
        <p:xfrm>
          <a:off x="3982120" y="2757499"/>
          <a:ext cx="5724636" cy="1298563"/>
        </p:xfrm>
        <a:graphic>
          <a:graphicData uri="http://schemas.openxmlformats.org/drawingml/2006/table">
            <a:tbl>
              <a:tblPr firstRow="1" firstCol="1" lastRow="1" lastCol="1" bandRow="1" bandCol="1">
                <a:tableStyleId>{5C22544A-7EE6-4342-B048-85BDC9FD1C3A}</a:tableStyleId>
              </a:tblPr>
              <a:tblGrid>
                <a:gridCol w="4093997"/>
                <a:gridCol w="1630639"/>
              </a:tblGrid>
              <a:tr h="1298563">
                <a:tc>
                  <a:txBody>
                    <a:bodyPr/>
                    <a:lstStyle/>
                    <a:p>
                      <a:pPr>
                        <a:lnSpc>
                          <a:spcPct val="115000"/>
                        </a:lnSpc>
                        <a:spcAft>
                          <a:spcPts val="0"/>
                        </a:spcAft>
                      </a:pPr>
                      <a:r>
                        <a:rPr lang="de-DE" sz="1200" dirty="0">
                          <a:effectLst/>
                        </a:rPr>
                        <a:t>Diplom-Kaufmann</a:t>
                      </a:r>
                    </a:p>
                    <a:p>
                      <a:pPr>
                        <a:lnSpc>
                          <a:spcPct val="115000"/>
                        </a:lnSpc>
                        <a:spcAft>
                          <a:spcPts val="0"/>
                        </a:spcAft>
                      </a:pPr>
                      <a:r>
                        <a:rPr lang="de-DE" sz="1400" dirty="0">
                          <a:effectLst/>
                        </a:rPr>
                        <a:t>Wolfgang Dittrich</a:t>
                      </a:r>
                      <a:endParaRPr lang="de-DE" sz="1200" dirty="0">
                        <a:effectLst/>
                      </a:endParaRPr>
                    </a:p>
                    <a:p>
                      <a:pPr>
                        <a:lnSpc>
                          <a:spcPct val="115000"/>
                        </a:lnSpc>
                        <a:spcAft>
                          <a:spcPts val="0"/>
                        </a:spcAft>
                      </a:pPr>
                      <a:r>
                        <a:rPr lang="de-DE" sz="1200" dirty="0">
                          <a:effectLst/>
                        </a:rPr>
                        <a:t>Wirtschaftsprüfer Steuerberater</a:t>
                      </a:r>
                    </a:p>
                    <a:p>
                      <a:pPr>
                        <a:lnSpc>
                          <a:spcPct val="115000"/>
                        </a:lnSpc>
                        <a:spcAft>
                          <a:spcPts val="0"/>
                        </a:spcAft>
                      </a:pPr>
                      <a:r>
                        <a:rPr lang="de-DE" sz="1200" dirty="0">
                          <a:effectLst/>
                        </a:rPr>
                        <a:t>Fachberater für Internationales Steuerrecht</a:t>
                      </a:r>
                    </a:p>
                    <a:p>
                      <a:pPr>
                        <a:lnSpc>
                          <a:spcPct val="115000"/>
                        </a:lnSpc>
                        <a:spcAft>
                          <a:spcPts val="0"/>
                        </a:spcAft>
                      </a:pPr>
                      <a:r>
                        <a:rPr lang="de-DE" sz="1200" dirty="0">
                          <a:effectLst/>
                        </a:rPr>
                        <a:t>www.muenster-stb.de</a:t>
                      </a:r>
                    </a:p>
                    <a:p>
                      <a:pPr>
                        <a:lnSpc>
                          <a:spcPct val="115000"/>
                        </a:lnSpc>
                        <a:spcAft>
                          <a:spcPts val="0"/>
                        </a:spcAft>
                      </a:pPr>
                      <a:r>
                        <a:rPr lang="de-DE" sz="1200" dirty="0">
                          <a:effectLst/>
                        </a:rPr>
                        <a:t> </a:t>
                      </a:r>
                      <a:endParaRPr lang="de-DE" sz="1200" dirty="0">
                        <a:effectLst/>
                        <a:latin typeface="Times New Roman"/>
                        <a:ea typeface="Times New Roman"/>
                        <a:cs typeface="Times New Roman"/>
                      </a:endParaRPr>
                    </a:p>
                  </a:txBody>
                  <a:tcPr marL="68580" marR="68580" marT="0" marB="0"/>
                </a:tc>
                <a:tc>
                  <a:txBody>
                    <a:bodyPr/>
                    <a:lstStyle/>
                    <a:p>
                      <a:pPr algn="r">
                        <a:lnSpc>
                          <a:spcPct val="115000"/>
                        </a:lnSpc>
                        <a:spcAft>
                          <a:spcPts val="0"/>
                        </a:spcAft>
                      </a:pPr>
                      <a:endParaRPr lang="de-DE" sz="1200" dirty="0">
                        <a:effectLst/>
                        <a:latin typeface="Times New Roman"/>
                        <a:ea typeface="Times New Roman"/>
                        <a:cs typeface="Times New Roman"/>
                      </a:endParaRPr>
                    </a:p>
                  </a:txBody>
                  <a:tcPr marL="68580" marR="68580" marT="0" marB="0"/>
                </a:tc>
              </a:tr>
            </a:tbl>
          </a:graphicData>
        </a:graphic>
      </p:graphicFrame>
      <p:pic>
        <p:nvPicPr>
          <p:cNvPr id="11" name="Picture 2" descr="dittrich-logo-klein-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6805" y="3101789"/>
            <a:ext cx="723900" cy="571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Foliennummernplatzhalter 4"/>
          <p:cNvSpPr>
            <a:spLocks noGrp="1"/>
          </p:cNvSpPr>
          <p:nvPr>
            <p:ph type="sldNum" sz="quarter" idx="11"/>
          </p:nvPr>
        </p:nvSpPr>
        <p:spPr/>
        <p:txBody>
          <a:bodyPr/>
          <a:lstStyle/>
          <a:p>
            <a:fld id="{FB3C0390-5D91-4408-912F-FE9D16BB8352}" type="slidenum">
              <a:rPr lang="de-DE"/>
              <a:pPr/>
              <a:t>2</a:t>
            </a:fld>
            <a:endParaRPr lang="de-DE" dirty="0"/>
          </a:p>
        </p:txBody>
      </p:sp>
      <p:sp>
        <p:nvSpPr>
          <p:cNvPr id="610306" name="Rectangle 2"/>
          <p:cNvSpPr>
            <a:spLocks noGrp="1" noChangeArrowheads="1"/>
          </p:cNvSpPr>
          <p:nvPr>
            <p:ph type="title"/>
          </p:nvPr>
        </p:nvSpPr>
        <p:spPr/>
        <p:txBody>
          <a:bodyPr/>
          <a:lstStyle/>
          <a:p>
            <a:r>
              <a:rPr lang="de-DE" dirty="0" smtClean="0"/>
              <a:t>Wesentliche </a:t>
            </a:r>
            <a:r>
              <a:rPr lang="de-DE" dirty="0"/>
              <a:t>Änderungen </a:t>
            </a:r>
            <a:r>
              <a:rPr lang="de-DE" dirty="0" smtClean="0"/>
              <a:t>und Schwerpunkte der </a:t>
            </a:r>
            <a:r>
              <a:rPr lang="de-DE" dirty="0"/>
              <a:t>GoBD</a:t>
            </a:r>
          </a:p>
        </p:txBody>
      </p:sp>
      <p:sp>
        <p:nvSpPr>
          <p:cNvPr id="13" name="Abgerundetes Rechteck 12"/>
          <p:cNvSpPr/>
          <p:nvPr/>
        </p:nvSpPr>
        <p:spPr bwMode="auto">
          <a:xfrm>
            <a:off x="201700" y="2683617"/>
            <a:ext cx="2772308" cy="3890307"/>
          </a:xfrm>
          <a:prstGeom prst="roundRect">
            <a:avLst>
              <a:gd name="adj" fmla="val 5806"/>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t" anchorCtr="0"/>
          <a:lstStyle/>
          <a:p>
            <a:pPr>
              <a:buClr>
                <a:srgbClr val="007E8C"/>
              </a:buClr>
            </a:pPr>
            <a:r>
              <a:rPr lang="de-DE" sz="1100" b="1" dirty="0" smtClean="0">
                <a:solidFill>
                  <a:srgbClr val="000000"/>
                </a:solidFill>
                <a:latin typeface="+mn-lt"/>
                <a:ea typeface="ＭＳ Ｐゴシック" pitchFamily="34" charset="-128"/>
                <a:cs typeface="Arial"/>
              </a:rPr>
              <a:t>zeitgerechte </a:t>
            </a:r>
            <a:r>
              <a:rPr lang="de-DE" sz="1100" b="1" dirty="0">
                <a:solidFill>
                  <a:srgbClr val="000000"/>
                </a:solidFill>
                <a:latin typeface="+mn-lt"/>
                <a:ea typeface="ＭＳ Ｐゴシック" pitchFamily="34" charset="-128"/>
                <a:cs typeface="Arial"/>
              </a:rPr>
              <a:t>Erfassung von Grund(buch</a:t>
            </a:r>
            <a:r>
              <a:rPr lang="de-DE" sz="1100" b="1" dirty="0" smtClean="0">
                <a:solidFill>
                  <a:srgbClr val="000000"/>
                </a:solidFill>
                <a:latin typeface="+mn-lt"/>
                <a:ea typeface="ＭＳ Ｐゴシック" pitchFamily="34" charset="-128"/>
                <a:cs typeface="Arial"/>
              </a:rPr>
              <a:t>)-aufzeichnungen</a:t>
            </a:r>
            <a:endParaRPr lang="de-DE" sz="1100" b="1" dirty="0">
              <a:solidFill>
                <a:srgbClr val="000000"/>
              </a:solidFill>
              <a:latin typeface="+mn-lt"/>
              <a:ea typeface="ＭＳ Ｐゴシック" pitchFamily="34" charset="-128"/>
              <a:cs typeface="Arial"/>
            </a:endParaRPr>
          </a:p>
          <a:p>
            <a:pPr marL="179388" indent="-179388">
              <a:buClr>
                <a:srgbClr val="007E8C"/>
              </a:buClr>
              <a:buFont typeface="Wingdings" panose="05000000000000000000" pitchFamily="2" charset="2"/>
              <a:buChar char="n"/>
            </a:pPr>
            <a:r>
              <a:rPr lang="de-DE" sz="1100" dirty="0">
                <a:solidFill>
                  <a:srgbClr val="007E8C"/>
                </a:solidFill>
                <a:latin typeface="+mn-lt"/>
                <a:ea typeface="ＭＳ Ｐゴシック" pitchFamily="34" charset="-128"/>
                <a:cs typeface="Arial"/>
              </a:rPr>
              <a:t>Erfassung von unbaren </a:t>
            </a:r>
            <a:r>
              <a:rPr lang="de-DE" sz="1100" dirty="0" smtClean="0">
                <a:solidFill>
                  <a:srgbClr val="000000"/>
                </a:solidFill>
                <a:latin typeface="+mn-lt"/>
                <a:ea typeface="ＭＳ Ｐゴシック" pitchFamily="34" charset="-128"/>
                <a:cs typeface="Arial"/>
              </a:rPr>
              <a:t>Geschäftsvorfällen </a:t>
            </a:r>
            <a:r>
              <a:rPr lang="de-DE" sz="1100" dirty="0">
                <a:solidFill>
                  <a:srgbClr val="000000"/>
                </a:solidFill>
                <a:latin typeface="+mn-lt"/>
                <a:ea typeface="ＭＳ Ｐゴシック" pitchFamily="34" charset="-128"/>
                <a:cs typeface="Arial"/>
              </a:rPr>
              <a:t>innerhalb </a:t>
            </a:r>
            <a:r>
              <a:rPr lang="de-DE" sz="1100" dirty="0" smtClean="0">
                <a:solidFill>
                  <a:srgbClr val="000000"/>
                </a:solidFill>
                <a:latin typeface="+mn-lt"/>
                <a:ea typeface="ＭＳ Ｐゴシック" pitchFamily="34" charset="-128"/>
                <a:cs typeface="Arial"/>
              </a:rPr>
              <a:t>von </a:t>
            </a:r>
            <a:r>
              <a:rPr lang="de-DE" sz="1100" dirty="0">
                <a:solidFill>
                  <a:srgbClr val="007E8C"/>
                </a:solidFill>
                <a:latin typeface="+mn-lt"/>
                <a:ea typeface="ＭＳ Ｐゴシック" pitchFamily="34" charset="-128"/>
                <a:cs typeface="Arial"/>
              </a:rPr>
              <a:t>zehn Tagen </a:t>
            </a:r>
            <a:r>
              <a:rPr lang="de-DE" sz="1100" dirty="0">
                <a:solidFill>
                  <a:srgbClr val="000000"/>
                </a:solidFill>
                <a:latin typeface="+mn-lt"/>
                <a:ea typeface="ＭＳ Ｐゴシック" pitchFamily="34" charset="-128"/>
                <a:cs typeface="Arial"/>
              </a:rPr>
              <a:t>als </a:t>
            </a:r>
            <a:r>
              <a:rPr lang="de-DE" sz="1100" dirty="0" smtClean="0">
                <a:solidFill>
                  <a:srgbClr val="000000"/>
                </a:solidFill>
                <a:latin typeface="+mn-lt"/>
                <a:ea typeface="ＭＳ Ｐゴシック" pitchFamily="34" charset="-128"/>
                <a:cs typeface="Arial"/>
              </a:rPr>
              <a:t>Orientierung </a:t>
            </a:r>
            <a:br>
              <a:rPr lang="de-DE" sz="1100" dirty="0" smtClean="0">
                <a:solidFill>
                  <a:srgbClr val="000000"/>
                </a:solidFill>
                <a:latin typeface="+mn-lt"/>
                <a:ea typeface="ＭＳ Ｐゴシック" pitchFamily="34" charset="-128"/>
                <a:cs typeface="Arial"/>
              </a:rPr>
            </a:br>
            <a:r>
              <a:rPr lang="de-DE" sz="1100" dirty="0" smtClean="0">
                <a:solidFill>
                  <a:srgbClr val="000000"/>
                </a:solidFill>
                <a:latin typeface="+mn-lt"/>
                <a:ea typeface="ＭＳ Ｐゴシック" pitchFamily="34" charset="-128"/>
                <a:cs typeface="Arial"/>
              </a:rPr>
              <a:t>(ist unbedenklich).</a:t>
            </a:r>
            <a:endParaRPr lang="de-DE" sz="1100" dirty="0">
              <a:solidFill>
                <a:srgbClr val="000000"/>
              </a:solidFill>
              <a:latin typeface="+mn-lt"/>
              <a:ea typeface="ＭＳ Ｐゴシック" pitchFamily="34" charset="-128"/>
              <a:cs typeface="Arial"/>
            </a:endParaRPr>
          </a:p>
          <a:p>
            <a:pPr marL="179388" indent="-179388">
              <a:buClr>
                <a:srgbClr val="007E8C"/>
              </a:buClr>
              <a:buFont typeface="Wingdings" panose="05000000000000000000" pitchFamily="2" charset="2"/>
              <a:buChar char="n"/>
            </a:pPr>
            <a:r>
              <a:rPr lang="de-DE" sz="1100" dirty="0">
                <a:solidFill>
                  <a:srgbClr val="007E8C"/>
                </a:solidFill>
                <a:latin typeface="+mn-lt"/>
                <a:ea typeface="ＭＳ Ｐゴシック" pitchFamily="34" charset="-128"/>
                <a:cs typeface="Arial"/>
              </a:rPr>
              <a:t>Acht-Tages</a:t>
            </a:r>
            <a:r>
              <a:rPr lang="de-DE" sz="1100" dirty="0">
                <a:solidFill>
                  <a:srgbClr val="000000"/>
                </a:solidFill>
                <a:latin typeface="+mn-lt"/>
                <a:ea typeface="ＭＳ Ｐゴシック" pitchFamily="34" charset="-128"/>
                <a:cs typeface="Arial"/>
              </a:rPr>
              <a:t>-Orientierung bei </a:t>
            </a:r>
            <a:r>
              <a:rPr lang="de-DE" sz="1100" dirty="0" smtClean="0">
                <a:solidFill>
                  <a:srgbClr val="000000"/>
                </a:solidFill>
                <a:latin typeface="+mn-lt"/>
                <a:ea typeface="ＭＳ Ｐゴシック" pitchFamily="34" charset="-128"/>
                <a:cs typeface="Arial"/>
              </a:rPr>
              <a:t>der </a:t>
            </a:r>
            <a:r>
              <a:rPr lang="de-DE" sz="1100" dirty="0">
                <a:solidFill>
                  <a:srgbClr val="000000"/>
                </a:solidFill>
                <a:latin typeface="+mn-lt"/>
                <a:ea typeface="ＭＳ Ｐゴシック" pitchFamily="34" charset="-128"/>
                <a:cs typeface="Arial"/>
              </a:rPr>
              <a:t>Erfassung von </a:t>
            </a:r>
            <a:r>
              <a:rPr lang="de-DE" sz="1100" dirty="0" smtClean="0">
                <a:solidFill>
                  <a:srgbClr val="007E8C"/>
                </a:solidFill>
                <a:latin typeface="+mn-lt"/>
                <a:ea typeface="ＭＳ Ｐゴシック" pitchFamily="34" charset="-128"/>
                <a:cs typeface="Arial"/>
              </a:rPr>
              <a:t>Kontokorrent-</a:t>
            </a:r>
            <a:r>
              <a:rPr lang="de-DE" sz="1100" dirty="0" smtClean="0">
                <a:solidFill>
                  <a:srgbClr val="000000"/>
                </a:solidFill>
                <a:latin typeface="+mn-lt"/>
                <a:ea typeface="ＭＳ Ｐゴシック" pitchFamily="34" charset="-128"/>
                <a:cs typeface="Arial"/>
              </a:rPr>
              <a:t>beziehungen</a:t>
            </a:r>
            <a:r>
              <a:rPr lang="de-DE" sz="1100" dirty="0">
                <a:solidFill>
                  <a:srgbClr val="000000"/>
                </a:solidFill>
                <a:latin typeface="+mn-lt"/>
                <a:ea typeface="ＭＳ Ｐゴシック" pitchFamily="34" charset="-128"/>
                <a:cs typeface="Arial"/>
              </a:rPr>
              <a:t>.</a:t>
            </a:r>
          </a:p>
          <a:p>
            <a:pPr marL="179388" indent="-179388">
              <a:buClr>
                <a:srgbClr val="007E8C"/>
              </a:buClr>
              <a:buFont typeface="Wingdings" panose="05000000000000000000" pitchFamily="2" charset="2"/>
              <a:buChar char="n"/>
            </a:pPr>
            <a:r>
              <a:rPr lang="de-DE" sz="1100" dirty="0">
                <a:solidFill>
                  <a:srgbClr val="000000"/>
                </a:solidFill>
                <a:latin typeface="+mn-lt"/>
                <a:ea typeface="ＭＳ Ｐゴシック" pitchFamily="34" charset="-128"/>
                <a:cs typeface="Arial"/>
              </a:rPr>
              <a:t>Funktion der Grund(buch)auf-zeichnung </a:t>
            </a:r>
            <a:r>
              <a:rPr lang="de-DE" sz="1100" dirty="0" smtClean="0">
                <a:solidFill>
                  <a:srgbClr val="000000"/>
                </a:solidFill>
                <a:latin typeface="+mn-lt"/>
                <a:ea typeface="ＭＳ Ｐゴシック" pitchFamily="34" charset="-128"/>
                <a:cs typeface="Arial"/>
              </a:rPr>
              <a:t>(Erfassung) </a:t>
            </a:r>
            <a:r>
              <a:rPr lang="de-DE" sz="1100" dirty="0">
                <a:solidFill>
                  <a:srgbClr val="000000"/>
                </a:solidFill>
                <a:latin typeface="+mn-lt"/>
                <a:ea typeface="ＭＳ Ｐゴシック" pitchFamily="34" charset="-128"/>
                <a:cs typeface="Arial"/>
              </a:rPr>
              <a:t>kann </a:t>
            </a:r>
            <a:r>
              <a:rPr lang="de-DE" sz="1100" dirty="0" smtClean="0">
                <a:solidFill>
                  <a:srgbClr val="000000"/>
                </a:solidFill>
                <a:latin typeface="+mn-lt"/>
                <a:ea typeface="ＭＳ Ｐゴシック" pitchFamily="34" charset="-128"/>
                <a:cs typeface="Arial"/>
              </a:rPr>
              <a:t/>
            </a:r>
            <a:br>
              <a:rPr lang="de-DE" sz="1100" dirty="0" smtClean="0">
                <a:solidFill>
                  <a:srgbClr val="000000"/>
                </a:solidFill>
                <a:latin typeface="+mn-lt"/>
                <a:ea typeface="ＭＳ Ｐゴシック" pitchFamily="34" charset="-128"/>
                <a:cs typeface="Arial"/>
              </a:rPr>
            </a:br>
            <a:r>
              <a:rPr lang="de-DE" sz="1100" dirty="0" smtClean="0">
                <a:solidFill>
                  <a:srgbClr val="000000"/>
                </a:solidFill>
                <a:latin typeface="+mn-lt"/>
                <a:ea typeface="ＭＳ Ｐゴシック" pitchFamily="34" charset="-128"/>
                <a:cs typeface="Arial"/>
              </a:rPr>
              <a:t>auf </a:t>
            </a:r>
            <a:r>
              <a:rPr lang="de-DE" sz="1100" dirty="0">
                <a:solidFill>
                  <a:srgbClr val="000000"/>
                </a:solidFill>
                <a:latin typeface="+mn-lt"/>
                <a:ea typeface="ＭＳ Ｐゴシック" pitchFamily="34" charset="-128"/>
                <a:cs typeface="Arial"/>
              </a:rPr>
              <a:t>Dauer auch durch eine </a:t>
            </a:r>
            <a:r>
              <a:rPr lang="de-DE" sz="1100" dirty="0">
                <a:solidFill>
                  <a:srgbClr val="007E8C"/>
                </a:solidFill>
                <a:latin typeface="+mn-lt"/>
                <a:ea typeface="ＭＳ Ｐゴシック" pitchFamily="34" charset="-128"/>
                <a:cs typeface="Arial"/>
              </a:rPr>
              <a:t>geordnete Belegablage </a:t>
            </a:r>
            <a:r>
              <a:rPr lang="de-DE" sz="1100" dirty="0">
                <a:solidFill>
                  <a:srgbClr val="000000"/>
                </a:solidFill>
                <a:latin typeface="+mn-lt"/>
                <a:ea typeface="ＭＳ Ｐゴシック" pitchFamily="34" charset="-128"/>
                <a:cs typeface="Arial"/>
              </a:rPr>
              <a:t>erfüllt werden, die die </a:t>
            </a:r>
            <a:r>
              <a:rPr lang="de-DE" sz="1100" dirty="0" smtClean="0">
                <a:solidFill>
                  <a:srgbClr val="000000"/>
                </a:solidFill>
                <a:latin typeface="+mn-lt"/>
                <a:ea typeface="ＭＳ Ｐゴシック" pitchFamily="34" charset="-128"/>
                <a:cs typeface="Arial"/>
              </a:rPr>
              <a:t>Erfassung im </a:t>
            </a:r>
            <a:r>
              <a:rPr lang="de-DE" sz="1100" dirty="0">
                <a:solidFill>
                  <a:srgbClr val="000000"/>
                </a:solidFill>
                <a:latin typeface="+mn-lt"/>
                <a:ea typeface="ＭＳ Ｐゴシック" pitchFamily="34" charset="-128"/>
                <a:cs typeface="Arial"/>
              </a:rPr>
              <a:t>Sinne der ersten beiden Punkte einschließt. </a:t>
            </a:r>
          </a:p>
        </p:txBody>
      </p:sp>
      <p:sp>
        <p:nvSpPr>
          <p:cNvPr id="17" name="AutoShape 6"/>
          <p:cNvSpPr>
            <a:spLocks noGrp="1" noChangeArrowheads="1"/>
          </p:cNvSpPr>
          <p:nvPr>
            <p:ph type="body" idx="1"/>
          </p:nvPr>
        </p:nvSpPr>
        <p:spPr bwMode="auto">
          <a:xfrm>
            <a:off x="201700" y="1605371"/>
            <a:ext cx="12496800" cy="990871"/>
          </a:xfrm>
          <a:prstGeom prst="roundRect">
            <a:avLst>
              <a:gd name="adj" fmla="val 7755"/>
            </a:avLst>
          </a:prstGeom>
          <a:solidFill>
            <a:schemeClr val="bg2"/>
          </a:solidFill>
          <a:ln w="9525">
            <a:no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extrusionH="76200">
            <a:bevelB/>
            <a:extrusionClr>
              <a:srgbClr val="FFC000"/>
            </a:extrusionClr>
          </a:sp3d>
        </p:spPr>
        <p:style>
          <a:lnRef idx="0">
            <a:schemeClr val="accent6"/>
          </a:lnRef>
          <a:fillRef idx="3">
            <a:schemeClr val="accent6"/>
          </a:fillRef>
          <a:effectRef idx="3">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defTabSz="1177193">
              <a:spcBef>
                <a:spcPts val="300"/>
              </a:spcBef>
              <a:buNone/>
            </a:pPr>
            <a:r>
              <a:rPr lang="de-DE" sz="1200" b="1" kern="1200" dirty="0" smtClean="0">
                <a:solidFill>
                  <a:schemeClr val="tx1"/>
                </a:solidFill>
              </a:rPr>
              <a:t>Allgemeines</a:t>
            </a:r>
          </a:p>
          <a:p>
            <a:pPr marL="179388" indent="-179388" defTabSz="1177193">
              <a:spcBef>
                <a:spcPts val="300"/>
              </a:spcBef>
            </a:pPr>
            <a:r>
              <a:rPr lang="de-DE" sz="1200" kern="1200" dirty="0" smtClean="0">
                <a:solidFill>
                  <a:schemeClr val="tx1"/>
                </a:solidFill>
              </a:rPr>
              <a:t>Die </a:t>
            </a:r>
            <a:r>
              <a:rPr lang="de-DE" sz="1200" kern="1200" dirty="0">
                <a:solidFill>
                  <a:schemeClr val="tx1"/>
                </a:solidFill>
              </a:rPr>
              <a:t>Regelungen gelten sowohl für die doppelte Buchführung wie auch explizit für </a:t>
            </a:r>
            <a:r>
              <a:rPr lang="de-DE" sz="1200" kern="1200" dirty="0" smtClean="0">
                <a:solidFill>
                  <a:schemeClr val="tx1"/>
                </a:solidFill>
              </a:rPr>
              <a:t>sonstigen </a:t>
            </a:r>
            <a:r>
              <a:rPr lang="de-DE" sz="1200" kern="1200" dirty="0">
                <a:solidFill>
                  <a:schemeClr val="tx1"/>
                </a:solidFill>
              </a:rPr>
              <a:t>Aufzeichnungen steuerrelevanter Daten </a:t>
            </a:r>
            <a:r>
              <a:rPr lang="de-DE" sz="1200" kern="1200" dirty="0" smtClean="0">
                <a:solidFill>
                  <a:schemeClr val="tx1"/>
                </a:solidFill>
              </a:rPr>
              <a:t>(insbesondere </a:t>
            </a:r>
            <a:r>
              <a:rPr lang="de-DE" sz="1200" kern="1200" dirty="0">
                <a:solidFill>
                  <a:schemeClr val="tx1"/>
                </a:solidFill>
              </a:rPr>
              <a:t>z</a:t>
            </a:r>
            <a:r>
              <a:rPr lang="de-DE" sz="1200" kern="1200" dirty="0" smtClean="0">
                <a:solidFill>
                  <a:schemeClr val="tx1"/>
                </a:solidFill>
              </a:rPr>
              <a:t>. B</a:t>
            </a:r>
            <a:r>
              <a:rPr lang="de-DE" sz="1200" kern="1200" dirty="0">
                <a:solidFill>
                  <a:schemeClr val="tx1"/>
                </a:solidFill>
              </a:rPr>
              <a:t>. </a:t>
            </a:r>
            <a:r>
              <a:rPr lang="de-DE" sz="1200" kern="1200" dirty="0" smtClean="0">
                <a:solidFill>
                  <a:srgbClr val="007E8C"/>
                </a:solidFill>
              </a:rPr>
              <a:t>Einnahmenüberschussrechnung</a:t>
            </a:r>
            <a:r>
              <a:rPr lang="de-DE" sz="1200" kern="1200" dirty="0" smtClean="0">
                <a:solidFill>
                  <a:schemeClr val="tx1"/>
                </a:solidFill>
              </a:rPr>
              <a:t> </a:t>
            </a:r>
            <a:r>
              <a:rPr lang="de-DE" sz="1200" kern="1200" dirty="0">
                <a:solidFill>
                  <a:schemeClr val="tx1"/>
                </a:solidFill>
              </a:rPr>
              <a:t>gemäß § 4 Abs. 3 EStG</a:t>
            </a:r>
            <a:r>
              <a:rPr lang="de-DE" sz="1200" kern="1200" dirty="0" smtClean="0">
                <a:solidFill>
                  <a:schemeClr val="tx1"/>
                </a:solidFill>
              </a:rPr>
              <a:t>).</a:t>
            </a:r>
          </a:p>
          <a:p>
            <a:pPr marL="179388" indent="-179388" defTabSz="1177193">
              <a:spcBef>
                <a:spcPts val="300"/>
              </a:spcBef>
            </a:pPr>
            <a:r>
              <a:rPr lang="de-DE" sz="1200" kern="1200" dirty="0" smtClean="0">
                <a:solidFill>
                  <a:schemeClr val="tx1"/>
                </a:solidFill>
              </a:rPr>
              <a:t>Sie </a:t>
            </a:r>
            <a:r>
              <a:rPr lang="de-DE" sz="1200" kern="1200" dirty="0">
                <a:solidFill>
                  <a:schemeClr val="tx1"/>
                </a:solidFill>
              </a:rPr>
              <a:t>umfassen auch die Vor- und Nebensysteme der Buchführung bzw. Aufzeichnungen</a:t>
            </a:r>
            <a:r>
              <a:rPr lang="de-DE" sz="1200" dirty="0">
                <a:solidFill>
                  <a:srgbClr val="000000"/>
                </a:solidFill>
              </a:rPr>
              <a:t>.</a:t>
            </a:r>
          </a:p>
        </p:txBody>
      </p:sp>
      <p:sp>
        <p:nvSpPr>
          <p:cNvPr id="18" name="Abgerundetes Rechteck 17"/>
          <p:cNvSpPr/>
          <p:nvPr/>
        </p:nvSpPr>
        <p:spPr bwMode="auto">
          <a:xfrm>
            <a:off x="3080696" y="2683617"/>
            <a:ext cx="4036421" cy="3890307"/>
          </a:xfrm>
          <a:prstGeom prst="roundRect">
            <a:avLst>
              <a:gd name="adj" fmla="val 3175"/>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t" anchorCtr="0"/>
          <a:lstStyle/>
          <a:p>
            <a:pPr defTabSz="1177193">
              <a:buClr>
                <a:srgbClr val="007E8C"/>
              </a:buClr>
            </a:pPr>
            <a:r>
              <a:rPr lang="de-DE" sz="1100" b="1" dirty="0" smtClean="0">
                <a:solidFill>
                  <a:srgbClr val="000000"/>
                </a:solidFill>
                <a:latin typeface="+mn-lt"/>
                <a:ea typeface="ＭＳ Ｐゴシック" pitchFamily="34" charset="-128"/>
                <a:cs typeface="Arial"/>
              </a:rPr>
              <a:t>Unveränderbarkeit </a:t>
            </a:r>
            <a:r>
              <a:rPr lang="de-DE" sz="1100" b="1" dirty="0">
                <a:solidFill>
                  <a:srgbClr val="000000"/>
                </a:solidFill>
                <a:latin typeface="+mn-lt"/>
                <a:ea typeface="ＭＳ Ｐゴシック" pitchFamily="34" charset="-128"/>
                <a:cs typeface="Arial"/>
              </a:rPr>
              <a:t>von Buchungen und </a:t>
            </a:r>
            <a:r>
              <a:rPr lang="de-DE" sz="1100" b="1" dirty="0" smtClean="0">
                <a:solidFill>
                  <a:srgbClr val="000000"/>
                </a:solidFill>
                <a:latin typeface="+mn-lt"/>
                <a:ea typeface="ＭＳ Ｐゴシック" pitchFamily="34" charset="-128"/>
                <a:cs typeface="Arial"/>
              </a:rPr>
              <a:t>Aufzeichnungen</a:t>
            </a:r>
            <a:endParaRPr lang="de-DE" sz="1100" b="1" strike="sngStrike" dirty="0">
              <a:solidFill>
                <a:srgbClr val="000000"/>
              </a:solidFill>
              <a:latin typeface="+mn-lt"/>
            </a:endParaRPr>
          </a:p>
          <a:p>
            <a:pPr marL="179388" indent="-179388" defTabSz="1177193">
              <a:buClr>
                <a:srgbClr val="007E8C"/>
              </a:buClr>
              <a:buFont typeface="Wingdings" panose="05000000000000000000" pitchFamily="2" charset="2"/>
              <a:buChar char="n"/>
            </a:pPr>
            <a:r>
              <a:rPr lang="de-DE" sz="1100" dirty="0">
                <a:solidFill>
                  <a:srgbClr val="000000"/>
                </a:solidFill>
                <a:latin typeface="+mn-lt"/>
                <a:ea typeface="ＭＳ Ｐゴシック" pitchFamily="34" charset="-128"/>
                <a:cs typeface="Arial"/>
              </a:rPr>
              <a:t>Grundsätzlich gelten Aufzeichnungen mit </a:t>
            </a:r>
            <a:r>
              <a:rPr lang="de-DE" sz="1100" dirty="0" smtClean="0">
                <a:solidFill>
                  <a:srgbClr val="007E8C"/>
                </a:solidFill>
                <a:latin typeface="+mn-lt"/>
                <a:ea typeface="ＭＳ Ｐゴシック" pitchFamily="34" charset="-128"/>
                <a:cs typeface="Arial"/>
              </a:rPr>
              <a:t>Beleg-charakter</a:t>
            </a:r>
            <a:r>
              <a:rPr lang="de-DE" sz="1100" dirty="0" smtClean="0">
                <a:solidFill>
                  <a:srgbClr val="000000"/>
                </a:solidFill>
                <a:latin typeface="+mn-lt"/>
                <a:ea typeface="ＭＳ Ｐゴシック" pitchFamily="34" charset="-128"/>
                <a:cs typeface="Arial"/>
              </a:rPr>
              <a:t> </a:t>
            </a:r>
            <a:r>
              <a:rPr lang="de-DE" sz="1100" dirty="0">
                <a:solidFill>
                  <a:srgbClr val="000000"/>
                </a:solidFill>
                <a:latin typeface="+mn-lt"/>
                <a:ea typeface="ＭＳ Ｐゴシック" pitchFamily="34" charset="-128"/>
                <a:cs typeface="Arial"/>
              </a:rPr>
              <a:t>oder in Grundbüchern </a:t>
            </a:r>
            <a:r>
              <a:rPr lang="de-DE" sz="1100" dirty="0" smtClean="0">
                <a:solidFill>
                  <a:srgbClr val="000000"/>
                </a:solidFill>
                <a:latin typeface="+mn-lt"/>
                <a:ea typeface="ＭＳ Ｐゴシック" pitchFamily="34" charset="-128"/>
                <a:cs typeface="Arial"/>
              </a:rPr>
              <a:t>(Eingangs- </a:t>
            </a:r>
            <a:br>
              <a:rPr lang="de-DE" sz="1100" dirty="0" smtClean="0">
                <a:solidFill>
                  <a:srgbClr val="000000"/>
                </a:solidFill>
                <a:latin typeface="+mn-lt"/>
                <a:ea typeface="ＭＳ Ｐゴシック" pitchFamily="34" charset="-128"/>
                <a:cs typeface="Arial"/>
              </a:rPr>
            </a:br>
            <a:r>
              <a:rPr lang="de-DE" sz="1100" dirty="0" smtClean="0">
                <a:solidFill>
                  <a:srgbClr val="000000"/>
                </a:solidFill>
                <a:latin typeface="+mn-lt"/>
                <a:ea typeface="ＭＳ Ｐゴシック" pitchFamily="34" charset="-128"/>
                <a:cs typeface="Arial"/>
              </a:rPr>
              <a:t>und </a:t>
            </a:r>
            <a:r>
              <a:rPr lang="de-DE" sz="1100" dirty="0">
                <a:solidFill>
                  <a:srgbClr val="000000"/>
                </a:solidFill>
                <a:latin typeface="+mn-lt"/>
                <a:ea typeface="ＭＳ Ｐゴシック" pitchFamily="34" charset="-128"/>
                <a:cs typeface="Arial"/>
              </a:rPr>
              <a:t>Ausgangsbücher) </a:t>
            </a:r>
            <a:r>
              <a:rPr lang="de-DE" sz="1100" dirty="0" smtClean="0">
                <a:solidFill>
                  <a:srgbClr val="007E8C"/>
                </a:solidFill>
                <a:latin typeface="+mn-lt"/>
                <a:ea typeface="ＭＳ Ｐゴシック" pitchFamily="34" charset="-128"/>
                <a:cs typeface="Arial"/>
              </a:rPr>
              <a:t>mit dem Zeitpunkt </a:t>
            </a:r>
            <a:r>
              <a:rPr lang="de-DE" sz="1100" dirty="0">
                <a:solidFill>
                  <a:srgbClr val="007E8C"/>
                </a:solidFill>
                <a:latin typeface="+mn-lt"/>
                <a:ea typeface="ＭＳ Ｐゴシック" pitchFamily="34" charset="-128"/>
                <a:cs typeface="Arial"/>
              </a:rPr>
              <a:t>der </a:t>
            </a:r>
            <a:r>
              <a:rPr lang="de-DE" sz="1100" dirty="0" smtClean="0">
                <a:solidFill>
                  <a:srgbClr val="007E8C"/>
                </a:solidFill>
                <a:latin typeface="+mn-lt"/>
                <a:ea typeface="ＭＳ Ｐゴシック" pitchFamily="34" charset="-128"/>
                <a:cs typeface="Arial"/>
              </a:rPr>
              <a:t>Erfassung </a:t>
            </a:r>
            <a:r>
              <a:rPr lang="de-DE" sz="1100" dirty="0" smtClean="0">
                <a:solidFill>
                  <a:srgbClr val="000000"/>
                </a:solidFill>
                <a:latin typeface="+mn-lt"/>
                <a:ea typeface="ＭＳ Ｐゴシック" pitchFamily="34" charset="-128"/>
                <a:cs typeface="Arial"/>
              </a:rPr>
              <a:t>(erstmalige Aufzeichnung</a:t>
            </a:r>
            <a:r>
              <a:rPr lang="de-DE" sz="1100" dirty="0">
                <a:solidFill>
                  <a:srgbClr val="000000"/>
                </a:solidFill>
                <a:latin typeface="+mn-lt"/>
                <a:ea typeface="ＭＳ Ｐゴシック" pitchFamily="34" charset="-128"/>
                <a:cs typeface="Arial"/>
              </a:rPr>
              <a:t>, die nicht zwingend IT-gestützt erfolgt) als unveränderbar. </a:t>
            </a:r>
          </a:p>
          <a:p>
            <a:pPr marL="179388" indent="-179388" defTabSz="1177193">
              <a:buClr>
                <a:srgbClr val="007E8C"/>
              </a:buClr>
              <a:buFont typeface="Wingdings" panose="05000000000000000000" pitchFamily="2" charset="2"/>
              <a:buChar char="n"/>
            </a:pPr>
            <a:r>
              <a:rPr lang="de-DE" sz="1100" dirty="0">
                <a:solidFill>
                  <a:srgbClr val="000000"/>
                </a:solidFill>
                <a:latin typeface="+mn-lt"/>
                <a:ea typeface="ＭＳ Ｐゴシック" pitchFamily="34" charset="-128"/>
                <a:cs typeface="Arial"/>
              </a:rPr>
              <a:t>Das gilt auch für </a:t>
            </a:r>
            <a:r>
              <a:rPr lang="de-DE" sz="1100" dirty="0">
                <a:solidFill>
                  <a:srgbClr val="007E8C"/>
                </a:solidFill>
                <a:latin typeface="+mn-lt"/>
                <a:ea typeface="ＭＳ Ｐゴシック" pitchFamily="34" charset="-128"/>
                <a:cs typeface="Arial"/>
              </a:rPr>
              <a:t>Vorsysteme</a:t>
            </a:r>
            <a:r>
              <a:rPr lang="de-DE" sz="1100" dirty="0">
                <a:solidFill>
                  <a:srgbClr val="000000"/>
                </a:solidFill>
                <a:latin typeface="+mn-lt"/>
                <a:ea typeface="ＭＳ Ｐゴシック" pitchFamily="34" charset="-128"/>
                <a:cs typeface="Arial"/>
              </a:rPr>
              <a:t> </a:t>
            </a:r>
            <a:r>
              <a:rPr lang="de-DE" sz="1100" dirty="0" smtClean="0">
                <a:solidFill>
                  <a:srgbClr val="000000"/>
                </a:solidFill>
                <a:latin typeface="+mn-lt"/>
                <a:ea typeface="ＭＳ Ｐゴシック" pitchFamily="34" charset="-128"/>
                <a:cs typeface="Arial"/>
              </a:rPr>
              <a:t>(Material- </a:t>
            </a:r>
            <a:r>
              <a:rPr lang="de-DE" sz="1100" dirty="0">
                <a:solidFill>
                  <a:srgbClr val="000000"/>
                </a:solidFill>
                <a:latin typeface="+mn-lt"/>
                <a:ea typeface="ＭＳ Ｐゴシック" pitchFamily="34" charset="-128"/>
                <a:cs typeface="Arial"/>
              </a:rPr>
              <a:t>und Warenwirtschaft, Lohnabrechnung, Zeiterfassung). </a:t>
            </a:r>
          </a:p>
          <a:p>
            <a:pPr marL="179388" indent="-179388" defTabSz="1177193">
              <a:buClr>
                <a:srgbClr val="007E8C"/>
              </a:buClr>
              <a:buFont typeface="Wingdings" panose="05000000000000000000" pitchFamily="2" charset="2"/>
              <a:buChar char="n"/>
            </a:pPr>
            <a:r>
              <a:rPr lang="de-DE" sz="1100" dirty="0">
                <a:solidFill>
                  <a:srgbClr val="000000"/>
                </a:solidFill>
                <a:latin typeface="+mn-lt"/>
                <a:ea typeface="ＭＳ Ｐゴシック" pitchFamily="34" charset="-128"/>
                <a:cs typeface="Arial"/>
              </a:rPr>
              <a:t>Die buchungstechnische Erfassung unter Einsatz eines IT-Systems und deren Unveränderbarkeit </a:t>
            </a:r>
            <a:r>
              <a:rPr lang="de-DE" sz="1100" dirty="0" smtClean="0">
                <a:solidFill>
                  <a:srgbClr val="000000"/>
                </a:solidFill>
                <a:latin typeface="+mn-lt"/>
                <a:ea typeface="ＭＳ Ｐゴシック" pitchFamily="34" charset="-128"/>
                <a:cs typeface="Arial"/>
              </a:rPr>
              <a:t>(</a:t>
            </a:r>
            <a:r>
              <a:rPr lang="de-DE" sz="1100" b="1" dirty="0" smtClean="0">
                <a:solidFill>
                  <a:srgbClr val="000000"/>
                </a:solidFill>
                <a:latin typeface="+mn-lt"/>
                <a:ea typeface="ＭＳ Ｐゴシック" pitchFamily="34" charset="-128"/>
                <a:cs typeface="Arial"/>
              </a:rPr>
              <a:t>Festschreibung</a:t>
            </a:r>
            <a:r>
              <a:rPr lang="de-DE" sz="1100" dirty="0" smtClean="0">
                <a:solidFill>
                  <a:srgbClr val="000000"/>
                </a:solidFill>
                <a:latin typeface="+mn-lt"/>
                <a:ea typeface="ＭＳ Ｐゴシック" pitchFamily="34" charset="-128"/>
                <a:cs typeface="Arial"/>
              </a:rPr>
              <a:t>) </a:t>
            </a:r>
            <a:r>
              <a:rPr lang="de-DE" sz="1100" dirty="0">
                <a:solidFill>
                  <a:srgbClr val="000000"/>
                </a:solidFill>
                <a:latin typeface="+mn-lt"/>
                <a:ea typeface="ＭＳ Ｐゴシック" pitchFamily="34" charset="-128"/>
                <a:cs typeface="Arial"/>
              </a:rPr>
              <a:t>unterliegt erstmals konkreten Fristen, die sich am Termin der </a:t>
            </a:r>
            <a:r>
              <a:rPr lang="de-DE" sz="1100" dirty="0">
                <a:solidFill>
                  <a:srgbClr val="007E8C"/>
                </a:solidFill>
                <a:latin typeface="+mn-lt"/>
                <a:ea typeface="ＭＳ Ｐゴシック" pitchFamily="34" charset="-128"/>
                <a:cs typeface="Arial"/>
              </a:rPr>
              <a:t>USt-Voranmeldung</a:t>
            </a:r>
            <a:r>
              <a:rPr lang="de-DE" sz="1100" dirty="0">
                <a:solidFill>
                  <a:srgbClr val="000000"/>
                </a:solidFill>
                <a:latin typeface="+mn-lt"/>
                <a:ea typeface="ＭＳ Ｐゴシック" pitchFamily="34" charset="-128"/>
                <a:cs typeface="Arial"/>
              </a:rPr>
              <a:t> orientieren. </a:t>
            </a:r>
          </a:p>
          <a:p>
            <a:pPr marL="179388" indent="-179388" defTabSz="1177193">
              <a:buClr>
                <a:srgbClr val="007E8C"/>
              </a:buClr>
              <a:buFont typeface="Wingdings" panose="05000000000000000000" pitchFamily="2" charset="2"/>
              <a:buChar char="n"/>
            </a:pPr>
            <a:r>
              <a:rPr lang="de-DE" sz="1100" dirty="0">
                <a:solidFill>
                  <a:srgbClr val="000000"/>
                </a:solidFill>
                <a:latin typeface="+mn-lt"/>
                <a:ea typeface="ＭＳ Ｐゴシック" pitchFamily="34" charset="-128"/>
                <a:cs typeface="Arial"/>
              </a:rPr>
              <a:t>Bestimmte Formate </a:t>
            </a:r>
            <a:r>
              <a:rPr lang="de-DE" sz="1100" dirty="0" smtClean="0">
                <a:solidFill>
                  <a:srgbClr val="000000"/>
                </a:solidFill>
                <a:latin typeface="+mn-lt"/>
                <a:ea typeface="ＭＳ Ｐゴシック" pitchFamily="34" charset="-128"/>
                <a:cs typeface="Arial"/>
              </a:rPr>
              <a:t>(Microsoft Office</a:t>
            </a:r>
            <a:r>
              <a:rPr lang="de-DE" sz="1100" dirty="0">
                <a:solidFill>
                  <a:srgbClr val="000000"/>
                </a:solidFill>
                <a:latin typeface="+mn-lt"/>
                <a:ea typeface="ＭＳ Ｐゴシック" pitchFamily="34" charset="-128"/>
                <a:cs typeface="Arial"/>
              </a:rPr>
              <a:t>) und </a:t>
            </a:r>
            <a:r>
              <a:rPr lang="de-DE" sz="1100" dirty="0" err="1" smtClean="0">
                <a:solidFill>
                  <a:srgbClr val="000000"/>
                </a:solidFill>
                <a:latin typeface="+mn-lt"/>
                <a:ea typeface="ＭＳ Ｐゴシック" pitchFamily="34" charset="-128"/>
                <a:cs typeface="Arial"/>
              </a:rPr>
              <a:t>Aufbe</a:t>
            </a:r>
            <a:r>
              <a:rPr lang="de-DE" sz="1100" dirty="0" smtClean="0">
                <a:solidFill>
                  <a:srgbClr val="000000"/>
                </a:solidFill>
                <a:latin typeface="+mn-lt"/>
                <a:ea typeface="ＭＳ Ｐゴシック" pitchFamily="34" charset="-128"/>
                <a:cs typeface="Arial"/>
              </a:rPr>
              <a:t>-wahrungsformen </a:t>
            </a:r>
            <a:r>
              <a:rPr lang="de-DE" sz="1100" dirty="0">
                <a:solidFill>
                  <a:srgbClr val="000000"/>
                </a:solidFill>
                <a:latin typeface="+mn-lt"/>
                <a:ea typeface="ＭＳ Ｐゴシック" pitchFamily="34" charset="-128"/>
                <a:cs typeface="Arial"/>
              </a:rPr>
              <a:t>(Dateisystem) erfüllen ohne weitere Maßnahmen nicht die </a:t>
            </a:r>
            <a:r>
              <a:rPr lang="de-DE" sz="1100" dirty="0" smtClean="0">
                <a:solidFill>
                  <a:srgbClr val="000000"/>
                </a:solidFill>
                <a:latin typeface="+mn-lt"/>
                <a:ea typeface="ＭＳ Ｐゴシック" pitchFamily="34" charset="-128"/>
                <a:cs typeface="Arial"/>
              </a:rPr>
              <a:t>Ordnungs-</a:t>
            </a:r>
            <a:r>
              <a:rPr lang="de-DE" sz="1100" dirty="0" err="1" smtClean="0">
                <a:solidFill>
                  <a:srgbClr val="000000"/>
                </a:solidFill>
                <a:latin typeface="+mn-lt"/>
                <a:ea typeface="ＭＳ Ｐゴシック" pitchFamily="34" charset="-128"/>
                <a:cs typeface="Arial"/>
              </a:rPr>
              <a:t>mäßigkeitsanforderungen</a:t>
            </a:r>
            <a:r>
              <a:rPr lang="de-DE" sz="1100" dirty="0">
                <a:solidFill>
                  <a:srgbClr val="000000"/>
                </a:solidFill>
                <a:latin typeface="+mn-lt"/>
                <a:ea typeface="ＭＳ Ｐゴシック" pitchFamily="34" charset="-128"/>
                <a:cs typeface="Arial"/>
              </a:rPr>
              <a:t>.</a:t>
            </a:r>
          </a:p>
          <a:p>
            <a:pPr marL="179388" indent="-179388" defTabSz="1177193">
              <a:buClr>
                <a:srgbClr val="007E8C"/>
              </a:buClr>
              <a:buFont typeface="Wingdings" panose="05000000000000000000" pitchFamily="2" charset="2"/>
              <a:buChar char="n"/>
            </a:pPr>
            <a:r>
              <a:rPr lang="de-DE" sz="1100" dirty="0">
                <a:solidFill>
                  <a:srgbClr val="007E8C"/>
                </a:solidFill>
                <a:latin typeface="+mn-lt"/>
                <a:ea typeface="ＭＳ Ｐゴシック" pitchFamily="34" charset="-128"/>
                <a:cs typeface="Arial"/>
              </a:rPr>
              <a:t>Stammdaten</a:t>
            </a:r>
            <a:r>
              <a:rPr lang="de-DE" sz="1100" dirty="0">
                <a:solidFill>
                  <a:srgbClr val="000000"/>
                </a:solidFill>
                <a:latin typeface="+mn-lt"/>
                <a:ea typeface="ＭＳ Ｐゴシック" pitchFamily="34" charset="-128"/>
                <a:cs typeface="Arial"/>
              </a:rPr>
              <a:t> mit Einfluss auf Buchungen oder IT-gestützte Aufzeichnungen müssen </a:t>
            </a:r>
            <a:r>
              <a:rPr lang="de-DE" sz="1100" dirty="0">
                <a:solidFill>
                  <a:srgbClr val="007E8C"/>
                </a:solidFill>
                <a:latin typeface="+mn-lt"/>
                <a:ea typeface="ＭＳ Ｐゴシック" pitchFamily="34" charset="-128"/>
                <a:cs typeface="Arial"/>
              </a:rPr>
              <a:t>nachvollziehbar</a:t>
            </a:r>
            <a:r>
              <a:rPr lang="de-DE" sz="1100" dirty="0">
                <a:solidFill>
                  <a:srgbClr val="000000"/>
                </a:solidFill>
                <a:latin typeface="+mn-lt"/>
                <a:ea typeface="ＭＳ Ｐゴシック" pitchFamily="34" charset="-128"/>
                <a:cs typeface="Arial"/>
              </a:rPr>
              <a:t> sein </a:t>
            </a:r>
            <a:r>
              <a:rPr lang="de-DE" sz="1100" dirty="0" smtClean="0">
                <a:solidFill>
                  <a:srgbClr val="000000"/>
                </a:solidFill>
                <a:latin typeface="+mn-lt"/>
                <a:ea typeface="ＭＳ Ｐゴシック" pitchFamily="34" charset="-128"/>
                <a:cs typeface="Arial"/>
              </a:rPr>
              <a:t>(z. B. durch </a:t>
            </a:r>
            <a:r>
              <a:rPr lang="de-DE" sz="1100" dirty="0">
                <a:solidFill>
                  <a:srgbClr val="000000"/>
                </a:solidFill>
                <a:latin typeface="+mn-lt"/>
                <a:ea typeface="ＭＳ Ｐゴシック" pitchFamily="34" charset="-128"/>
                <a:cs typeface="Arial"/>
              </a:rPr>
              <a:t>Historisierung, Protokollierung, Verfahrensdokumentation</a:t>
            </a:r>
            <a:r>
              <a:rPr lang="de-DE" sz="1100" dirty="0" smtClean="0">
                <a:solidFill>
                  <a:srgbClr val="000000"/>
                </a:solidFill>
                <a:latin typeface="+mn-lt"/>
                <a:ea typeface="ＭＳ Ｐゴシック" pitchFamily="34" charset="-128"/>
                <a:cs typeface="Arial"/>
              </a:rPr>
              <a:t>).</a:t>
            </a:r>
            <a:endParaRPr lang="de-DE" sz="1100" dirty="0">
              <a:solidFill>
                <a:srgbClr val="000000"/>
              </a:solidFill>
              <a:latin typeface="+mn-lt"/>
              <a:ea typeface="ＭＳ Ｐゴシック" pitchFamily="34" charset="-128"/>
              <a:cs typeface="Arial"/>
            </a:endParaRPr>
          </a:p>
        </p:txBody>
      </p:sp>
      <p:sp>
        <p:nvSpPr>
          <p:cNvPr id="19" name="Abgerundetes Rechteck 18"/>
          <p:cNvSpPr/>
          <p:nvPr/>
        </p:nvSpPr>
        <p:spPr bwMode="auto">
          <a:xfrm>
            <a:off x="7223805" y="2683617"/>
            <a:ext cx="3240360" cy="3890307"/>
          </a:xfrm>
          <a:prstGeom prst="roundRect">
            <a:avLst>
              <a:gd name="adj" fmla="val 4137"/>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t" anchorCtr="0"/>
          <a:lstStyle/>
          <a:p>
            <a:pPr defTabSz="1177193">
              <a:buClr>
                <a:srgbClr val="007E8C"/>
              </a:buClr>
            </a:pPr>
            <a:r>
              <a:rPr lang="de-DE" sz="1100" b="1" dirty="0" smtClean="0">
                <a:solidFill>
                  <a:srgbClr val="000000"/>
                </a:solidFill>
                <a:latin typeface="+mn-lt"/>
                <a:ea typeface="ＭＳ Ｐゴシック" pitchFamily="34" charset="-128"/>
                <a:cs typeface="Arial"/>
              </a:rPr>
              <a:t>Aufbewahrungspflicht </a:t>
            </a:r>
            <a:r>
              <a:rPr lang="de-DE" sz="1100" b="1" dirty="0">
                <a:solidFill>
                  <a:srgbClr val="000000"/>
                </a:solidFill>
                <a:latin typeface="+mn-lt"/>
                <a:ea typeface="ＭＳ Ｐゴシック" pitchFamily="34" charset="-128"/>
                <a:cs typeface="Arial"/>
              </a:rPr>
              <a:t>von elektronischen Belegen, Daten aus Vorsystemen und </a:t>
            </a:r>
            <a:r>
              <a:rPr lang="de-DE" sz="1100" b="1" dirty="0" smtClean="0">
                <a:solidFill>
                  <a:srgbClr val="000000"/>
                </a:solidFill>
                <a:latin typeface="+mn-lt"/>
                <a:ea typeface="ＭＳ Ｐゴシック" pitchFamily="34" charset="-128"/>
                <a:cs typeface="Arial"/>
              </a:rPr>
              <a:t>Stammdaten</a:t>
            </a:r>
            <a:endParaRPr lang="de-DE" sz="1100" b="1" dirty="0">
              <a:solidFill>
                <a:srgbClr val="000000"/>
              </a:solidFill>
              <a:latin typeface="+mn-lt"/>
            </a:endParaRPr>
          </a:p>
          <a:p>
            <a:pPr marL="179388" indent="-179388" defTabSz="1177193">
              <a:buClr>
                <a:srgbClr val="007E8C"/>
              </a:buClr>
              <a:buFont typeface="Wingdings" panose="05000000000000000000" pitchFamily="2" charset="2"/>
              <a:buChar char="n"/>
            </a:pPr>
            <a:r>
              <a:rPr lang="de-DE" sz="1100" dirty="0">
                <a:solidFill>
                  <a:srgbClr val="007E8C"/>
                </a:solidFill>
                <a:latin typeface="+mn-lt"/>
                <a:ea typeface="ＭＳ Ｐゴシック" pitchFamily="34" charset="-128"/>
                <a:cs typeface="Arial"/>
              </a:rPr>
              <a:t>Im Unternehmen entstandene oder </a:t>
            </a:r>
            <a:r>
              <a:rPr lang="de-DE" sz="1100" dirty="0">
                <a:solidFill>
                  <a:srgbClr val="000000"/>
                </a:solidFill>
                <a:latin typeface="+mn-lt"/>
                <a:ea typeface="ＭＳ Ｐゴシック" pitchFamily="34" charset="-128"/>
                <a:cs typeface="Arial"/>
              </a:rPr>
              <a:t>dort </a:t>
            </a:r>
            <a:r>
              <a:rPr lang="de-DE" sz="1100" dirty="0">
                <a:solidFill>
                  <a:srgbClr val="007E8C"/>
                </a:solidFill>
                <a:latin typeface="+mn-lt"/>
                <a:ea typeface="ＭＳ Ｐゴシック" pitchFamily="34" charset="-128"/>
                <a:cs typeface="Arial"/>
              </a:rPr>
              <a:t>in digitaler Form eingegangene </a:t>
            </a:r>
            <a:r>
              <a:rPr lang="de-DE" sz="1100" dirty="0">
                <a:solidFill>
                  <a:srgbClr val="000000"/>
                </a:solidFill>
                <a:latin typeface="+mn-lt"/>
                <a:ea typeface="ＭＳ Ｐゴシック" pitchFamily="34" charset="-128"/>
                <a:cs typeface="Arial"/>
              </a:rPr>
              <a:t>aufzeichnungs-/</a:t>
            </a:r>
            <a:r>
              <a:rPr lang="de-DE" sz="1100" dirty="0" smtClean="0">
                <a:solidFill>
                  <a:srgbClr val="000000"/>
                </a:solidFill>
                <a:latin typeface="+mn-lt"/>
                <a:ea typeface="ＭＳ Ｐゴシック" pitchFamily="34" charset="-128"/>
                <a:cs typeface="Arial"/>
              </a:rPr>
              <a:t>aufbewahrungs-pflichtige </a:t>
            </a:r>
            <a:r>
              <a:rPr lang="de-DE" sz="1100" dirty="0">
                <a:solidFill>
                  <a:srgbClr val="007E8C"/>
                </a:solidFill>
                <a:latin typeface="+mn-lt"/>
                <a:ea typeface="ＭＳ Ｐゴシック" pitchFamily="34" charset="-128"/>
                <a:cs typeface="Arial"/>
              </a:rPr>
              <a:t>Daten, Datensätze und elektronische Dokumente sind </a:t>
            </a:r>
            <a:r>
              <a:rPr lang="de-DE" sz="1100" b="1" dirty="0">
                <a:solidFill>
                  <a:srgbClr val="007E8C"/>
                </a:solidFill>
                <a:latin typeface="+mn-lt"/>
                <a:ea typeface="ＭＳ Ｐゴシック" pitchFamily="34" charset="-128"/>
                <a:cs typeface="Arial"/>
              </a:rPr>
              <a:t>unverändert aufzubewahren</a:t>
            </a:r>
            <a:r>
              <a:rPr lang="de-DE" sz="1100" dirty="0">
                <a:solidFill>
                  <a:srgbClr val="007E8C"/>
                </a:solidFill>
                <a:latin typeface="+mn-lt"/>
                <a:ea typeface="ＭＳ Ｐゴシック" pitchFamily="34" charset="-128"/>
                <a:cs typeface="Arial"/>
              </a:rPr>
              <a:t> </a:t>
            </a:r>
            <a:r>
              <a:rPr lang="de-DE" sz="1100" dirty="0">
                <a:solidFill>
                  <a:srgbClr val="000000"/>
                </a:solidFill>
                <a:latin typeface="+mn-lt"/>
                <a:ea typeface="ＭＳ Ｐゴシック" pitchFamily="34" charset="-128"/>
                <a:cs typeface="Arial"/>
              </a:rPr>
              <a:t>und dürfen nicht vor Ablauf der </a:t>
            </a:r>
            <a:r>
              <a:rPr lang="de-DE" sz="1100" dirty="0" err="1" smtClean="0">
                <a:solidFill>
                  <a:srgbClr val="000000"/>
                </a:solidFill>
                <a:latin typeface="+mn-lt"/>
                <a:ea typeface="ＭＳ Ｐゴシック" pitchFamily="34" charset="-128"/>
                <a:cs typeface="Arial"/>
              </a:rPr>
              <a:t>Aufbe-wahrungsfrist</a:t>
            </a:r>
            <a:r>
              <a:rPr lang="de-DE" sz="1100" dirty="0" smtClean="0">
                <a:solidFill>
                  <a:srgbClr val="000000"/>
                </a:solidFill>
                <a:latin typeface="+mn-lt"/>
                <a:ea typeface="ＭＳ Ｐゴシック" pitchFamily="34" charset="-128"/>
                <a:cs typeface="Arial"/>
              </a:rPr>
              <a:t> </a:t>
            </a:r>
            <a:r>
              <a:rPr lang="de-DE" sz="1100" dirty="0">
                <a:solidFill>
                  <a:srgbClr val="000000"/>
                </a:solidFill>
                <a:latin typeface="+mn-lt"/>
                <a:ea typeface="ＭＳ Ｐゴシック" pitchFamily="34" charset="-128"/>
                <a:cs typeface="Arial"/>
              </a:rPr>
              <a:t>gelöscht werden. </a:t>
            </a:r>
          </a:p>
          <a:p>
            <a:pPr marL="179388" indent="-179388" defTabSz="1177193">
              <a:buClr>
                <a:srgbClr val="007E8C"/>
              </a:buClr>
              <a:buFont typeface="Wingdings" panose="05000000000000000000" pitchFamily="2" charset="2"/>
              <a:buChar char="n"/>
            </a:pPr>
            <a:r>
              <a:rPr lang="de-DE" sz="1100" dirty="0">
                <a:solidFill>
                  <a:srgbClr val="000000"/>
                </a:solidFill>
                <a:latin typeface="+mn-lt"/>
                <a:ea typeface="ＭＳ Ｐゴシック" pitchFamily="34" charset="-128"/>
                <a:cs typeface="Arial"/>
              </a:rPr>
              <a:t>Sie müssen für Zwecke des </a:t>
            </a:r>
            <a:r>
              <a:rPr lang="de-DE" sz="1100" dirty="0" err="1" smtClean="0">
                <a:solidFill>
                  <a:srgbClr val="000000"/>
                </a:solidFill>
                <a:latin typeface="+mn-lt"/>
                <a:ea typeface="ＭＳ Ｐゴシック" pitchFamily="34" charset="-128"/>
                <a:cs typeface="Arial"/>
              </a:rPr>
              <a:t>maschi-nellen</a:t>
            </a:r>
            <a:r>
              <a:rPr lang="de-DE" sz="1100" dirty="0" smtClean="0">
                <a:solidFill>
                  <a:srgbClr val="000000"/>
                </a:solidFill>
                <a:latin typeface="+mn-lt"/>
                <a:ea typeface="ＭＳ Ｐゴシック" pitchFamily="34" charset="-128"/>
                <a:cs typeface="Arial"/>
              </a:rPr>
              <a:t> </a:t>
            </a:r>
            <a:r>
              <a:rPr lang="de-DE" sz="1100" dirty="0">
                <a:solidFill>
                  <a:srgbClr val="000000"/>
                </a:solidFill>
                <a:latin typeface="+mn-lt"/>
                <a:ea typeface="ＭＳ Ｐゴシック" pitchFamily="34" charset="-128"/>
                <a:cs typeface="Arial"/>
              </a:rPr>
              <a:t>Datenzugriffs durch die </a:t>
            </a:r>
            <a:r>
              <a:rPr lang="de-DE" sz="1100" dirty="0" smtClean="0">
                <a:solidFill>
                  <a:srgbClr val="000000"/>
                </a:solidFill>
                <a:latin typeface="+mn-lt"/>
                <a:ea typeface="ＭＳ Ｐゴシック" pitchFamily="34" charset="-128"/>
                <a:cs typeface="Arial"/>
              </a:rPr>
              <a:t>Finanz-verwaltung </a:t>
            </a:r>
            <a:r>
              <a:rPr lang="de-DE" sz="1100" dirty="0">
                <a:solidFill>
                  <a:srgbClr val="000000"/>
                </a:solidFill>
                <a:latin typeface="+mn-lt"/>
                <a:ea typeface="ＭＳ Ｐゴシック" pitchFamily="34" charset="-128"/>
                <a:cs typeface="Arial"/>
              </a:rPr>
              <a:t>vorgehalten werden. </a:t>
            </a:r>
          </a:p>
          <a:p>
            <a:pPr marL="179388" indent="-179388" defTabSz="1177193">
              <a:buClr>
                <a:srgbClr val="007E8C"/>
              </a:buClr>
              <a:buFont typeface="Wingdings" panose="05000000000000000000" pitchFamily="2" charset="2"/>
              <a:buChar char="n"/>
            </a:pPr>
            <a:r>
              <a:rPr lang="de-DE" sz="1100" dirty="0">
                <a:solidFill>
                  <a:srgbClr val="000000"/>
                </a:solidFill>
                <a:latin typeface="+mn-lt"/>
                <a:ea typeface="ＭＳ Ｐゴシック" pitchFamily="34" charset="-128"/>
                <a:cs typeface="Arial"/>
              </a:rPr>
              <a:t>Das gilt nicht nur für Daten der </a:t>
            </a:r>
            <a:r>
              <a:rPr lang="de-DE" sz="1100" dirty="0" smtClean="0">
                <a:solidFill>
                  <a:srgbClr val="000000"/>
                </a:solidFill>
                <a:latin typeface="+mn-lt"/>
                <a:ea typeface="ＭＳ Ｐゴシック" pitchFamily="34" charset="-128"/>
                <a:cs typeface="Arial"/>
              </a:rPr>
              <a:t>Finanz-buchführung</a:t>
            </a:r>
            <a:r>
              <a:rPr lang="de-DE" sz="1100" dirty="0">
                <a:solidFill>
                  <a:srgbClr val="000000"/>
                </a:solidFill>
                <a:latin typeface="+mn-lt"/>
                <a:ea typeface="ＭＳ Ｐゴシック" pitchFamily="34" charset="-128"/>
                <a:cs typeface="Arial"/>
              </a:rPr>
              <a:t>, sondern </a:t>
            </a:r>
            <a:r>
              <a:rPr lang="de-DE" sz="1100" dirty="0">
                <a:solidFill>
                  <a:srgbClr val="007E8C"/>
                </a:solidFill>
                <a:latin typeface="+mn-lt"/>
                <a:ea typeface="ＭＳ Ｐゴシック" pitchFamily="34" charset="-128"/>
                <a:cs typeface="Arial"/>
              </a:rPr>
              <a:t>auch für alle Einzelaufzeichnungen und Stammdaten mit steuerlicher Relevanz aus den Vor- und Nebensystemen</a:t>
            </a:r>
            <a:r>
              <a:rPr lang="de-DE" sz="1100" dirty="0">
                <a:solidFill>
                  <a:srgbClr val="000000"/>
                </a:solidFill>
                <a:latin typeface="+mn-lt"/>
                <a:ea typeface="ＭＳ Ｐゴシック" pitchFamily="34" charset="-128"/>
                <a:cs typeface="Arial"/>
              </a:rPr>
              <a:t> der Finanzbuchführung. </a:t>
            </a:r>
          </a:p>
        </p:txBody>
      </p:sp>
      <p:sp>
        <p:nvSpPr>
          <p:cNvPr id="20" name="Abgerundetes Rechteck 19"/>
          <p:cNvSpPr/>
          <p:nvPr/>
        </p:nvSpPr>
        <p:spPr bwMode="auto">
          <a:xfrm>
            <a:off x="10570852" y="2683617"/>
            <a:ext cx="2127561" cy="3890307"/>
          </a:xfrm>
          <a:prstGeom prst="roundRect">
            <a:avLst>
              <a:gd name="adj" fmla="val 4970"/>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t" anchorCtr="0"/>
          <a:lstStyle/>
          <a:p>
            <a:pPr defTabSz="1177193">
              <a:buClr>
                <a:srgbClr val="007E8C"/>
              </a:buClr>
            </a:pPr>
            <a:r>
              <a:rPr lang="de-DE" sz="1100" b="1" dirty="0">
                <a:solidFill>
                  <a:srgbClr val="000000"/>
                </a:solidFill>
                <a:latin typeface="+mn-lt"/>
                <a:ea typeface="ＭＳ Ｐゴシック" pitchFamily="34" charset="-128"/>
                <a:cs typeface="Arial"/>
              </a:rPr>
              <a:t>Sonstiges</a:t>
            </a:r>
          </a:p>
          <a:p>
            <a:pPr marL="179388" indent="-179388" defTabSz="1177193">
              <a:buClr>
                <a:srgbClr val="007E8C"/>
              </a:buClr>
              <a:buFont typeface="Wingdings" panose="05000000000000000000" pitchFamily="2" charset="2"/>
              <a:buChar char="n"/>
            </a:pPr>
            <a:r>
              <a:rPr lang="de-DE" sz="1100" dirty="0">
                <a:solidFill>
                  <a:srgbClr val="007E8C"/>
                </a:solidFill>
                <a:latin typeface="+mn-lt"/>
                <a:ea typeface="ＭＳ Ｐゴシック" pitchFamily="34" charset="-128"/>
                <a:cs typeface="Arial"/>
              </a:rPr>
              <a:t>Konkretisierte </a:t>
            </a:r>
            <a:r>
              <a:rPr lang="de-DE" sz="1100" dirty="0">
                <a:solidFill>
                  <a:srgbClr val="000000"/>
                </a:solidFill>
                <a:latin typeface="+mn-lt"/>
                <a:ea typeface="ＭＳ Ｐゴシック" pitchFamily="34" charset="-128"/>
                <a:cs typeface="Arial"/>
              </a:rPr>
              <a:t>Anforderungen an </a:t>
            </a:r>
            <a:r>
              <a:rPr lang="de-DE" sz="1100" dirty="0" smtClean="0">
                <a:solidFill>
                  <a:srgbClr val="000000"/>
                </a:solidFill>
                <a:latin typeface="+mn-lt"/>
                <a:ea typeface="ＭＳ Ｐゴシック" pitchFamily="34" charset="-128"/>
                <a:cs typeface="Arial"/>
              </a:rPr>
              <a:t/>
            </a:r>
            <a:br>
              <a:rPr lang="de-DE" sz="1100" dirty="0" smtClean="0">
                <a:solidFill>
                  <a:srgbClr val="000000"/>
                </a:solidFill>
                <a:latin typeface="+mn-lt"/>
                <a:ea typeface="ＭＳ Ｐゴシック" pitchFamily="34" charset="-128"/>
                <a:cs typeface="Arial"/>
              </a:rPr>
            </a:br>
            <a:r>
              <a:rPr lang="de-DE" sz="1100" dirty="0" smtClean="0">
                <a:solidFill>
                  <a:srgbClr val="000000"/>
                </a:solidFill>
                <a:latin typeface="+mn-lt"/>
                <a:ea typeface="ＭＳ Ｐゴシック" pitchFamily="34" charset="-128"/>
                <a:cs typeface="Arial"/>
              </a:rPr>
              <a:t>den </a:t>
            </a:r>
            <a:r>
              <a:rPr lang="de-DE" sz="1100" dirty="0">
                <a:solidFill>
                  <a:srgbClr val="007E8C"/>
                </a:solidFill>
                <a:latin typeface="+mn-lt"/>
                <a:ea typeface="ＭＳ Ｐゴシック" pitchFamily="34" charset="-128"/>
                <a:cs typeface="Arial"/>
              </a:rPr>
              <a:t>Umfang</a:t>
            </a:r>
            <a:r>
              <a:rPr lang="de-DE" sz="1100" dirty="0">
                <a:solidFill>
                  <a:srgbClr val="000000"/>
                </a:solidFill>
                <a:latin typeface="+mn-lt"/>
                <a:ea typeface="ＭＳ Ｐゴシック" pitchFamily="34" charset="-128"/>
                <a:cs typeface="Arial"/>
              </a:rPr>
              <a:t> und die Felder von </a:t>
            </a:r>
            <a:r>
              <a:rPr lang="de-DE" sz="1100" dirty="0" smtClean="0">
                <a:solidFill>
                  <a:srgbClr val="007E8C"/>
                </a:solidFill>
                <a:latin typeface="+mn-lt"/>
                <a:ea typeface="ＭＳ Ｐゴシック" pitchFamily="34" charset="-128"/>
                <a:cs typeface="Arial"/>
              </a:rPr>
              <a:t>Grund-(buch)aufzeichnungen </a:t>
            </a:r>
            <a:r>
              <a:rPr lang="de-DE" sz="1100" dirty="0">
                <a:solidFill>
                  <a:srgbClr val="000000"/>
                </a:solidFill>
                <a:latin typeface="+mn-lt"/>
                <a:ea typeface="ＭＳ Ｐゴシック" pitchFamily="34" charset="-128"/>
                <a:cs typeface="Arial"/>
              </a:rPr>
              <a:t>und Buchungssätzen </a:t>
            </a:r>
            <a:r>
              <a:rPr lang="de-DE" sz="1100" dirty="0" smtClean="0">
                <a:solidFill>
                  <a:srgbClr val="000000"/>
                </a:solidFill>
                <a:latin typeface="+mn-lt"/>
                <a:ea typeface="ＭＳ Ｐゴシック" pitchFamily="34" charset="-128"/>
                <a:cs typeface="Arial"/>
              </a:rPr>
              <a:t/>
            </a:r>
            <a:br>
              <a:rPr lang="de-DE" sz="1100" dirty="0" smtClean="0">
                <a:solidFill>
                  <a:srgbClr val="000000"/>
                </a:solidFill>
                <a:latin typeface="+mn-lt"/>
                <a:ea typeface="ＭＳ Ｐゴシック" pitchFamily="34" charset="-128"/>
                <a:cs typeface="Arial"/>
              </a:rPr>
            </a:br>
            <a:r>
              <a:rPr lang="de-DE" sz="1100" dirty="0" smtClean="0">
                <a:solidFill>
                  <a:srgbClr val="000000"/>
                </a:solidFill>
                <a:latin typeface="+mn-lt"/>
                <a:ea typeface="ＭＳ Ｐゴシック" pitchFamily="34" charset="-128"/>
                <a:cs typeface="Arial"/>
              </a:rPr>
              <a:t>sind </a:t>
            </a:r>
            <a:r>
              <a:rPr lang="de-DE" sz="1100" dirty="0">
                <a:solidFill>
                  <a:srgbClr val="000000"/>
                </a:solidFill>
                <a:latin typeface="+mn-lt"/>
                <a:ea typeface="ＭＳ Ｐゴシック" pitchFamily="34" charset="-128"/>
                <a:cs typeface="Arial"/>
              </a:rPr>
              <a:t>zu erfüllen.</a:t>
            </a:r>
          </a:p>
        </p:txBody>
      </p:sp>
    </p:spTree>
    <p:extLst>
      <p:ext uri="{BB962C8B-B14F-4D97-AF65-F5344CB8AC3E}">
        <p14:creationId xmlns:p14="http://schemas.microsoft.com/office/powerpoint/2010/main" val="32173382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Foliennummernplatzhalter 4"/>
          <p:cNvSpPr>
            <a:spLocks noGrp="1"/>
          </p:cNvSpPr>
          <p:nvPr>
            <p:ph type="sldNum" sz="quarter" idx="11"/>
          </p:nvPr>
        </p:nvSpPr>
        <p:spPr/>
        <p:txBody>
          <a:bodyPr/>
          <a:lstStyle/>
          <a:p>
            <a:fld id="{FB3C0390-5D91-4408-912F-FE9D16BB8352}" type="slidenum">
              <a:rPr lang="de-DE"/>
              <a:pPr/>
              <a:t>3</a:t>
            </a:fld>
            <a:endParaRPr lang="de-DE" dirty="0"/>
          </a:p>
        </p:txBody>
      </p:sp>
      <p:sp>
        <p:nvSpPr>
          <p:cNvPr id="610306" name="Rectangle 2"/>
          <p:cNvSpPr>
            <a:spLocks noGrp="1" noChangeArrowheads="1"/>
          </p:cNvSpPr>
          <p:nvPr>
            <p:ph type="title"/>
          </p:nvPr>
        </p:nvSpPr>
        <p:spPr/>
        <p:txBody>
          <a:bodyPr/>
          <a:lstStyle/>
          <a:p>
            <a:r>
              <a:rPr lang="de-DE" dirty="0"/>
              <a:t>Prüfung der Betroffenheit und </a:t>
            </a:r>
            <a:r>
              <a:rPr lang="de-DE" dirty="0" smtClean="0"/>
              <a:t>des </a:t>
            </a:r>
            <a:br>
              <a:rPr lang="de-DE" dirty="0" smtClean="0"/>
            </a:br>
            <a:r>
              <a:rPr lang="de-DE" dirty="0" smtClean="0"/>
              <a:t>grundsätzlichen </a:t>
            </a:r>
            <a:r>
              <a:rPr lang="de-DE" dirty="0"/>
              <a:t>Handlungsbedarfs</a:t>
            </a:r>
          </a:p>
        </p:txBody>
      </p:sp>
      <p:sp>
        <p:nvSpPr>
          <p:cNvPr id="8" name="Abgerundetes Rechteck 7"/>
          <p:cNvSpPr/>
          <p:nvPr/>
        </p:nvSpPr>
        <p:spPr bwMode="auto">
          <a:xfrm>
            <a:off x="3298045" y="1605372"/>
            <a:ext cx="9400368" cy="1548172"/>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spcBef>
                <a:spcPts val="600"/>
              </a:spcBef>
              <a:buClr>
                <a:srgbClr val="007E8C"/>
              </a:buClr>
            </a:pPr>
            <a:r>
              <a:rPr lang="de-DE" sz="1200" dirty="0">
                <a:solidFill>
                  <a:srgbClr val="000000"/>
                </a:solidFill>
                <a:latin typeface="+mn-lt"/>
                <a:ea typeface="ＭＳ Ｐゴシック" pitchFamily="34" charset="-128"/>
                <a:cs typeface="Arial"/>
              </a:rPr>
              <a:t>Haupt(buchführungs)system mit Vor- und Nebensystemen, z. B. explizit Anlagenbuchführung, Lohnbuchführung, Kassensystem, Warenwirtschaftssystem, Zahlungsverkehrssystem, Taxameter, Geldspielgeräte, elektronische Waagen, Materialwirtschaft, Fakturierung, Zeiterfassung, Archivsystem, Dokumenten-Management-System einschließlich der Schnittstellen zwischen den Systemen. </a:t>
            </a:r>
          </a:p>
          <a:p>
            <a:pPr>
              <a:spcBef>
                <a:spcPts val="600"/>
              </a:spcBef>
              <a:buClr>
                <a:srgbClr val="007E8C"/>
              </a:buClr>
            </a:pPr>
            <a:r>
              <a:rPr lang="de-DE" sz="1200" dirty="0" smtClean="0">
                <a:solidFill>
                  <a:srgbClr val="000000"/>
                </a:solidFill>
                <a:latin typeface="+mn-lt"/>
                <a:ea typeface="ＭＳ Ｐゴシック" pitchFamily="34" charset="-128"/>
                <a:cs typeface="Arial"/>
              </a:rPr>
              <a:t>Zur </a:t>
            </a:r>
            <a:r>
              <a:rPr lang="de-DE" sz="1200" dirty="0">
                <a:solidFill>
                  <a:srgbClr val="000000"/>
                </a:solidFill>
                <a:latin typeface="+mn-lt"/>
                <a:ea typeface="ＭＳ Ｐゴシック" pitchFamily="34" charset="-128"/>
                <a:cs typeface="Arial"/>
              </a:rPr>
              <a:t>groben Orientierung: Sofern Belege (Daten mit Belegfunktion) anfallen, die einzeln oder in Summe Niederschlag in der Buchführung finden, kann von einer Aufbewahrungspflicht und der Notwendigkeit der GoBD-Beachtung für dieses System ausgegangen werden.</a:t>
            </a:r>
          </a:p>
        </p:txBody>
      </p:sp>
      <p:sp>
        <p:nvSpPr>
          <p:cNvPr id="9" name="Abgerundetes Rechteck 8"/>
          <p:cNvSpPr/>
          <p:nvPr/>
        </p:nvSpPr>
        <p:spPr bwMode="auto">
          <a:xfrm>
            <a:off x="201700" y="1605372"/>
            <a:ext cx="2978987" cy="1548172"/>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Welche Systeme sollten in die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Überprüfung eines </a:t>
            </a:r>
            <a:r>
              <a:rPr lang="de-DE" sz="1200" dirty="0">
                <a:solidFill>
                  <a:schemeClr val="bg1"/>
                </a:solidFill>
                <a:latin typeface="+mn-lt"/>
                <a:ea typeface="Tahoma" pitchFamily="34" charset="0"/>
                <a:cs typeface="Tahoma" pitchFamily="34" charset="0"/>
              </a:rPr>
              <a:t>evtl. </a:t>
            </a:r>
            <a:r>
              <a:rPr lang="de-DE" sz="1200" dirty="0" smtClean="0">
                <a:solidFill>
                  <a:schemeClr val="bg1"/>
                </a:solidFill>
                <a:latin typeface="+mn-lt"/>
                <a:ea typeface="Tahoma" pitchFamily="34" charset="0"/>
                <a:cs typeface="Tahoma" pitchFamily="34" charset="0"/>
              </a:rPr>
              <a:t>Handlungsbedarfs einbezogen </a:t>
            </a:r>
            <a:r>
              <a:rPr lang="de-DE" sz="1200" dirty="0">
                <a:solidFill>
                  <a:schemeClr val="bg1"/>
                </a:solidFill>
                <a:latin typeface="+mn-lt"/>
                <a:ea typeface="Tahoma" pitchFamily="34" charset="0"/>
                <a:cs typeface="Tahoma" pitchFamily="34" charset="0"/>
              </a:rPr>
              <a:t>werden?</a:t>
            </a:r>
          </a:p>
        </p:txBody>
      </p:sp>
      <p:sp>
        <p:nvSpPr>
          <p:cNvPr id="18" name="Abgerundetes Rechteck 17"/>
          <p:cNvSpPr/>
          <p:nvPr/>
        </p:nvSpPr>
        <p:spPr bwMode="auto">
          <a:xfrm>
            <a:off x="201700" y="3225552"/>
            <a:ext cx="2978987" cy="2268252"/>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Welche Daten sind buchführungs-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oder </a:t>
            </a:r>
            <a:r>
              <a:rPr lang="de-DE" sz="1200" dirty="0">
                <a:solidFill>
                  <a:schemeClr val="bg1"/>
                </a:solidFill>
                <a:latin typeface="+mn-lt"/>
                <a:ea typeface="Tahoma" pitchFamily="34" charset="0"/>
                <a:cs typeface="Tahoma" pitchFamily="34" charset="0"/>
              </a:rPr>
              <a:t>aufzeichnungspflichtig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und </a:t>
            </a:r>
            <a:r>
              <a:rPr lang="de-DE" sz="1200" dirty="0">
                <a:solidFill>
                  <a:schemeClr val="bg1"/>
                </a:solidFill>
                <a:latin typeface="+mn-lt"/>
                <a:ea typeface="Tahoma" pitchFamily="34" charset="0"/>
                <a:cs typeface="Tahoma" pitchFamily="34" charset="0"/>
              </a:rPr>
              <a:t>gehören somit zu den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a:t>
            </a:r>
            <a:r>
              <a:rPr lang="de-DE" sz="1200" dirty="0">
                <a:solidFill>
                  <a:schemeClr val="bg1"/>
                </a:solidFill>
                <a:latin typeface="+mn-lt"/>
                <a:ea typeface="Tahoma" pitchFamily="34" charset="0"/>
                <a:cs typeface="Tahoma" pitchFamily="34" charset="0"/>
              </a:rPr>
              <a:t>steuerrelevanten Daten“?</a:t>
            </a:r>
          </a:p>
        </p:txBody>
      </p:sp>
      <p:sp>
        <p:nvSpPr>
          <p:cNvPr id="19" name="Abgerundetes Rechteck 18"/>
          <p:cNvSpPr/>
          <p:nvPr/>
        </p:nvSpPr>
        <p:spPr bwMode="auto">
          <a:xfrm>
            <a:off x="3298045" y="3225552"/>
            <a:ext cx="9400368" cy="2268252"/>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spcBef>
                <a:spcPts val="600"/>
              </a:spcBef>
              <a:buClr>
                <a:srgbClr val="007E8C"/>
              </a:buClr>
            </a:pPr>
            <a:r>
              <a:rPr lang="de-DE" sz="1200" dirty="0">
                <a:solidFill>
                  <a:srgbClr val="000000"/>
                </a:solidFill>
                <a:latin typeface="+mn-lt"/>
                <a:ea typeface="ＭＳ Ｐゴシック" pitchFamily="34" charset="-128"/>
                <a:cs typeface="Arial"/>
              </a:rPr>
              <a:t>Außersteuerliche und steuerliche Aufzeichnungen, Bücher und Unterlagen zu Geschäftsvorfällen sowie alle Unterlagen, die als Belege bzw. Dokumentation der Geschäftsvorfälle und zum Verständnis und zur Überprüfung der Besteuerung im Einzelfall von Bedeutung </a:t>
            </a:r>
            <a:r>
              <a:rPr lang="de-DE" sz="1200" dirty="0" smtClean="0">
                <a:solidFill>
                  <a:srgbClr val="000000"/>
                </a:solidFill>
                <a:latin typeface="+mn-lt"/>
                <a:ea typeface="ＭＳ Ｐゴシック" pitchFamily="34" charset="-128"/>
                <a:cs typeface="Arial"/>
              </a:rPr>
              <a:t>sind.</a:t>
            </a:r>
          </a:p>
          <a:p>
            <a:pPr>
              <a:spcBef>
                <a:spcPts val="600"/>
              </a:spcBef>
              <a:buClr>
                <a:srgbClr val="007E8C"/>
              </a:buClr>
            </a:pPr>
            <a:r>
              <a:rPr lang="de-DE" sz="1200" dirty="0" smtClean="0">
                <a:solidFill>
                  <a:srgbClr val="000000"/>
                </a:solidFill>
                <a:latin typeface="+mn-lt"/>
                <a:ea typeface="ＭＳ Ｐゴシック" pitchFamily="34" charset="-128"/>
                <a:cs typeface="Arial"/>
              </a:rPr>
              <a:t>Dazu </a:t>
            </a:r>
            <a:r>
              <a:rPr lang="de-DE" sz="1200" dirty="0">
                <a:solidFill>
                  <a:srgbClr val="000000"/>
                </a:solidFill>
                <a:latin typeface="+mn-lt"/>
                <a:ea typeface="ＭＳ Ｐゴシック" pitchFamily="34" charset="-128"/>
                <a:cs typeface="Arial"/>
              </a:rPr>
              <a:t>gehören als grobe Orientierung mindestens: Daten zu Geschäftsvorfällen, die als Betriebsausgaben oder als Betriebseinnahmen gebucht werden oder sich in sonstiger Weise auf die Höhe des steuerlichen Gewinns auswirken </a:t>
            </a:r>
            <a:r>
              <a:rPr lang="de-DE" sz="1200" dirty="0" smtClean="0">
                <a:solidFill>
                  <a:srgbClr val="000000"/>
                </a:solidFill>
                <a:latin typeface="+mn-lt"/>
                <a:ea typeface="ＭＳ Ｐゴシック" pitchFamily="34" charset="-128"/>
                <a:cs typeface="Arial"/>
              </a:rPr>
              <a:t/>
            </a:r>
            <a:br>
              <a:rPr lang="de-DE" sz="1200" dirty="0" smtClean="0">
                <a:solidFill>
                  <a:srgbClr val="000000"/>
                </a:solidFill>
                <a:latin typeface="+mn-lt"/>
                <a:ea typeface="ＭＳ Ｐゴシック" pitchFamily="34" charset="-128"/>
                <a:cs typeface="Arial"/>
              </a:rPr>
            </a:br>
            <a:r>
              <a:rPr lang="de-DE" sz="1200" dirty="0" smtClean="0">
                <a:solidFill>
                  <a:srgbClr val="000000"/>
                </a:solidFill>
                <a:latin typeface="+mn-lt"/>
                <a:ea typeface="ＭＳ Ｐゴシック" pitchFamily="34" charset="-128"/>
                <a:cs typeface="Arial"/>
              </a:rPr>
              <a:t>(</a:t>
            </a:r>
            <a:r>
              <a:rPr lang="de-DE" sz="1200" dirty="0">
                <a:solidFill>
                  <a:srgbClr val="000000"/>
                </a:solidFill>
                <a:latin typeface="+mn-lt"/>
                <a:ea typeface="ＭＳ Ｐゴシック" pitchFamily="34" charset="-128"/>
                <a:cs typeface="Arial"/>
              </a:rPr>
              <a:t>z</a:t>
            </a:r>
            <a:r>
              <a:rPr lang="de-DE" sz="1200" dirty="0" smtClean="0">
                <a:solidFill>
                  <a:srgbClr val="000000"/>
                </a:solidFill>
                <a:latin typeface="+mn-lt"/>
                <a:ea typeface="ＭＳ Ｐゴシック" pitchFamily="34" charset="-128"/>
                <a:cs typeface="Arial"/>
              </a:rPr>
              <a:t>. B</a:t>
            </a:r>
            <a:r>
              <a:rPr lang="de-DE" sz="1200" dirty="0">
                <a:solidFill>
                  <a:srgbClr val="000000"/>
                </a:solidFill>
                <a:latin typeface="+mn-lt"/>
                <a:ea typeface="ＭＳ Ｐゴシック" pitchFamily="34" charset="-128"/>
                <a:cs typeface="Arial"/>
              </a:rPr>
              <a:t>. Abschreibungen, Einlagen und Entnahmen). </a:t>
            </a:r>
            <a:endParaRPr lang="de-DE" sz="1200" dirty="0" smtClean="0">
              <a:solidFill>
                <a:srgbClr val="000000"/>
              </a:solidFill>
              <a:latin typeface="+mn-lt"/>
              <a:ea typeface="ＭＳ Ｐゴシック" pitchFamily="34" charset="-128"/>
              <a:cs typeface="Arial"/>
            </a:endParaRPr>
          </a:p>
          <a:p>
            <a:pPr>
              <a:spcBef>
                <a:spcPts val="600"/>
              </a:spcBef>
              <a:buClr>
                <a:srgbClr val="007E8C"/>
              </a:buClr>
            </a:pPr>
            <a:r>
              <a:rPr lang="de-DE" sz="1200" dirty="0" smtClean="0">
                <a:solidFill>
                  <a:srgbClr val="000000"/>
                </a:solidFill>
                <a:latin typeface="+mn-lt"/>
                <a:ea typeface="ＭＳ Ｐゴシック" pitchFamily="34" charset="-128"/>
                <a:cs typeface="Arial"/>
              </a:rPr>
              <a:t>Beispiele</a:t>
            </a:r>
            <a:r>
              <a:rPr lang="de-DE" sz="1200" dirty="0">
                <a:solidFill>
                  <a:srgbClr val="000000"/>
                </a:solidFill>
                <a:latin typeface="+mn-lt"/>
                <a:ea typeface="ＭＳ Ｐゴシック" pitchFamily="34" charset="-128"/>
                <a:cs typeface="Arial"/>
              </a:rPr>
              <a:t>: Eingangs-/Ausgangsrechnungen, Aufzeichnungen über Wareneingänge/-</a:t>
            </a:r>
            <a:r>
              <a:rPr lang="de-DE" sz="1200" dirty="0" smtClean="0">
                <a:solidFill>
                  <a:srgbClr val="000000"/>
                </a:solidFill>
                <a:latin typeface="+mn-lt"/>
                <a:ea typeface="ＭＳ Ｐゴシック" pitchFamily="34" charset="-128"/>
                <a:cs typeface="Arial"/>
              </a:rPr>
              <a:t>ausgänge</a:t>
            </a:r>
            <a:r>
              <a:rPr lang="de-DE" sz="1200" dirty="0" smtClean="0">
                <a:latin typeface="+mn-lt"/>
                <a:ea typeface="ＭＳ Ｐゴシック" pitchFamily="34" charset="-128"/>
                <a:cs typeface="Arial"/>
              </a:rPr>
              <a:t>, </a:t>
            </a:r>
            <a:r>
              <a:rPr lang="de-DE" sz="1200" dirty="0">
                <a:solidFill>
                  <a:srgbClr val="000000"/>
                </a:solidFill>
                <a:latin typeface="+mn-lt"/>
                <a:ea typeface="ＭＳ Ｐゴシック" pitchFamily="34" charset="-128"/>
                <a:cs typeface="Arial"/>
              </a:rPr>
              <a:t>Berechnungen für die Bewertung von Wirtschaftsgütern und Passiva (z</a:t>
            </a:r>
            <a:r>
              <a:rPr lang="de-DE" sz="1200" dirty="0" smtClean="0">
                <a:solidFill>
                  <a:srgbClr val="000000"/>
                </a:solidFill>
                <a:latin typeface="+mn-lt"/>
                <a:ea typeface="ＭＳ Ｐゴシック" pitchFamily="34" charset="-128"/>
                <a:cs typeface="Arial"/>
              </a:rPr>
              <a:t>. B</a:t>
            </a:r>
            <a:r>
              <a:rPr lang="de-DE" sz="1200" dirty="0">
                <a:solidFill>
                  <a:srgbClr val="000000"/>
                </a:solidFill>
                <a:latin typeface="+mn-lt"/>
                <a:ea typeface="ＭＳ Ｐゴシック" pitchFamily="34" charset="-128"/>
                <a:cs typeface="Arial"/>
              </a:rPr>
              <a:t>. Kostenstellen dienen zur Berechnung von Rückstellungen oder </a:t>
            </a:r>
            <a:r>
              <a:rPr lang="de-DE" sz="1200" dirty="0" smtClean="0">
                <a:solidFill>
                  <a:srgbClr val="000000"/>
                </a:solidFill>
                <a:latin typeface="+mn-lt"/>
                <a:ea typeface="ＭＳ Ｐゴシック" pitchFamily="34" charset="-128"/>
                <a:cs typeface="Arial"/>
              </a:rPr>
              <a:t/>
            </a:r>
            <a:br>
              <a:rPr lang="de-DE" sz="1200" dirty="0" smtClean="0">
                <a:solidFill>
                  <a:srgbClr val="000000"/>
                </a:solidFill>
                <a:latin typeface="+mn-lt"/>
                <a:ea typeface="ＭＳ Ｐゴシック" pitchFamily="34" charset="-128"/>
                <a:cs typeface="Arial"/>
              </a:rPr>
            </a:br>
            <a:r>
              <a:rPr lang="de-DE" sz="1200" dirty="0" smtClean="0">
                <a:solidFill>
                  <a:srgbClr val="000000"/>
                </a:solidFill>
                <a:latin typeface="+mn-lt"/>
                <a:ea typeface="ＭＳ Ｐゴシック" pitchFamily="34" charset="-128"/>
                <a:cs typeface="Arial"/>
              </a:rPr>
              <a:t>als </a:t>
            </a:r>
            <a:r>
              <a:rPr lang="de-DE" sz="1200" dirty="0">
                <a:solidFill>
                  <a:srgbClr val="000000"/>
                </a:solidFill>
                <a:latin typeface="+mn-lt"/>
                <a:ea typeface="ＭＳ Ｐゴシック" pitchFamily="34" charset="-128"/>
                <a:cs typeface="Arial"/>
              </a:rPr>
              <a:t>Grundlage für die Bemessung von Verrechnungspreisen), Stammdaten (Überleitungs-/Verdichtungstabellen, </a:t>
            </a:r>
            <a:r>
              <a:rPr lang="de-DE" sz="1200" dirty="0" smtClean="0">
                <a:solidFill>
                  <a:srgbClr val="000000"/>
                </a:solidFill>
                <a:latin typeface="+mn-lt"/>
                <a:ea typeface="ＭＳ Ｐゴシック" pitchFamily="34" charset="-128"/>
                <a:cs typeface="Arial"/>
              </a:rPr>
              <a:t/>
            </a:r>
            <a:br>
              <a:rPr lang="de-DE" sz="1200" dirty="0" smtClean="0">
                <a:solidFill>
                  <a:srgbClr val="000000"/>
                </a:solidFill>
                <a:latin typeface="+mn-lt"/>
                <a:ea typeface="ＭＳ Ｐゴシック" pitchFamily="34" charset="-128"/>
                <a:cs typeface="Arial"/>
              </a:rPr>
            </a:br>
            <a:r>
              <a:rPr lang="de-DE" sz="1200" dirty="0" smtClean="0">
                <a:solidFill>
                  <a:srgbClr val="000000"/>
                </a:solidFill>
                <a:latin typeface="+mn-lt"/>
                <a:ea typeface="ＭＳ Ｐゴシック" pitchFamily="34" charset="-128"/>
                <a:cs typeface="Arial"/>
              </a:rPr>
              <a:t>AfA-Regeln</a:t>
            </a:r>
            <a:r>
              <a:rPr lang="de-DE" sz="1200" dirty="0">
                <a:solidFill>
                  <a:srgbClr val="000000"/>
                </a:solidFill>
                <a:latin typeface="+mn-lt"/>
                <a:ea typeface="ＭＳ Ｐゴシック" pitchFamily="34" charset="-128"/>
                <a:cs typeface="Arial"/>
              </a:rPr>
              <a:t>).</a:t>
            </a:r>
          </a:p>
        </p:txBody>
      </p:sp>
      <p:sp>
        <p:nvSpPr>
          <p:cNvPr id="20" name="Abgerundetes Rechteck 19"/>
          <p:cNvSpPr/>
          <p:nvPr/>
        </p:nvSpPr>
        <p:spPr bwMode="auto">
          <a:xfrm>
            <a:off x="3298045" y="5565812"/>
            <a:ext cx="9400368" cy="1393788"/>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spcBef>
                <a:spcPts val="600"/>
              </a:spcBef>
              <a:buClr>
                <a:srgbClr val="007E8C"/>
              </a:buClr>
            </a:pPr>
            <a:r>
              <a:rPr lang="de-DE" sz="1200" dirty="0">
                <a:solidFill>
                  <a:srgbClr val="000000"/>
                </a:solidFill>
                <a:latin typeface="+mn-lt"/>
                <a:ea typeface="ＭＳ Ｐゴシック" pitchFamily="34" charset="-128"/>
                <a:cs typeface="Arial"/>
              </a:rPr>
              <a:t>Ja, auch ein Einnahmenüberschussrechner mit Aufzeichnungspflichten ist betroffen, selbst wenn er kein System </a:t>
            </a:r>
            <a:r>
              <a:rPr lang="de-DE" sz="1200" dirty="0" smtClean="0">
                <a:solidFill>
                  <a:srgbClr val="000000"/>
                </a:solidFill>
                <a:latin typeface="+mn-lt"/>
                <a:ea typeface="ＭＳ Ｐゴシック" pitchFamily="34" charset="-128"/>
                <a:cs typeface="Arial"/>
              </a:rPr>
              <a:t/>
            </a:r>
            <a:br>
              <a:rPr lang="de-DE" sz="1200" dirty="0" smtClean="0">
                <a:solidFill>
                  <a:srgbClr val="000000"/>
                </a:solidFill>
                <a:latin typeface="+mn-lt"/>
                <a:ea typeface="ＭＳ Ｐゴシック" pitchFamily="34" charset="-128"/>
                <a:cs typeface="Arial"/>
              </a:rPr>
            </a:br>
            <a:r>
              <a:rPr lang="de-DE" sz="1200" dirty="0" smtClean="0">
                <a:solidFill>
                  <a:srgbClr val="000000"/>
                </a:solidFill>
                <a:latin typeface="+mn-lt"/>
                <a:ea typeface="ＭＳ Ｐゴシック" pitchFamily="34" charset="-128"/>
                <a:cs typeface="Arial"/>
              </a:rPr>
              <a:t>der </a:t>
            </a:r>
            <a:r>
              <a:rPr lang="de-DE" sz="1200" dirty="0">
                <a:solidFill>
                  <a:srgbClr val="000000"/>
                </a:solidFill>
                <a:latin typeface="+mn-lt"/>
                <a:ea typeface="ＭＳ Ｐゴシック" pitchFamily="34" charset="-128"/>
                <a:cs typeface="Arial"/>
              </a:rPr>
              <a:t>doppelten Buchführung nutzt.</a:t>
            </a:r>
          </a:p>
        </p:txBody>
      </p:sp>
      <p:sp>
        <p:nvSpPr>
          <p:cNvPr id="21" name="Abgerundetes Rechteck 20"/>
          <p:cNvSpPr/>
          <p:nvPr/>
        </p:nvSpPr>
        <p:spPr bwMode="auto">
          <a:xfrm>
            <a:off x="201700" y="5565812"/>
            <a:ext cx="2978987" cy="1393788"/>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Sind auch Steuerpflichtige betroffen, </a:t>
            </a:r>
            <a:r>
              <a:rPr lang="de-DE" sz="1200" dirty="0" smtClean="0">
                <a:solidFill>
                  <a:schemeClr val="bg1"/>
                </a:solidFill>
                <a:latin typeface="+mn-lt"/>
                <a:ea typeface="Tahoma" pitchFamily="34" charset="0"/>
                <a:cs typeface="Tahoma" pitchFamily="34" charset="0"/>
              </a:rPr>
              <a:t>die </a:t>
            </a:r>
            <a:r>
              <a:rPr lang="de-DE" sz="1200" dirty="0">
                <a:solidFill>
                  <a:schemeClr val="bg1"/>
                </a:solidFill>
                <a:latin typeface="+mn-lt"/>
                <a:ea typeface="Tahoma" pitchFamily="34" charset="0"/>
                <a:cs typeface="Tahoma" pitchFamily="34" charset="0"/>
              </a:rPr>
              <a:t>nicht buchführungspflichtig sind? </a:t>
            </a:r>
          </a:p>
        </p:txBody>
      </p:sp>
    </p:spTree>
    <p:extLst>
      <p:ext uri="{BB962C8B-B14F-4D97-AF65-F5344CB8AC3E}">
        <p14:creationId xmlns:p14="http://schemas.microsoft.com/office/powerpoint/2010/main" val="225853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Foliennummernplatzhalter 4"/>
          <p:cNvSpPr>
            <a:spLocks noGrp="1"/>
          </p:cNvSpPr>
          <p:nvPr>
            <p:ph type="sldNum" sz="quarter" idx="11"/>
          </p:nvPr>
        </p:nvSpPr>
        <p:spPr/>
        <p:txBody>
          <a:bodyPr/>
          <a:lstStyle/>
          <a:p>
            <a:fld id="{FB3C0390-5D91-4408-912F-FE9D16BB8352}" type="slidenum">
              <a:rPr lang="de-DE"/>
              <a:pPr/>
              <a:t>4</a:t>
            </a:fld>
            <a:endParaRPr lang="de-DE" dirty="0"/>
          </a:p>
        </p:txBody>
      </p:sp>
      <p:sp>
        <p:nvSpPr>
          <p:cNvPr id="610306" name="Rectangle 2"/>
          <p:cNvSpPr>
            <a:spLocks noGrp="1" noChangeArrowheads="1"/>
          </p:cNvSpPr>
          <p:nvPr>
            <p:ph type="title"/>
          </p:nvPr>
        </p:nvSpPr>
        <p:spPr/>
        <p:txBody>
          <a:bodyPr/>
          <a:lstStyle/>
          <a:p>
            <a:r>
              <a:rPr lang="de-DE" dirty="0"/>
              <a:t>Belegablage</a:t>
            </a:r>
          </a:p>
        </p:txBody>
      </p:sp>
      <p:sp>
        <p:nvSpPr>
          <p:cNvPr id="8" name="Abgerundetes Rechteck 7"/>
          <p:cNvSpPr/>
          <p:nvPr/>
        </p:nvSpPr>
        <p:spPr bwMode="auto">
          <a:xfrm>
            <a:off x="3298045" y="1605372"/>
            <a:ext cx="9400368" cy="1548172"/>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spcBef>
                <a:spcPts val="600"/>
              </a:spcBef>
              <a:buClr>
                <a:srgbClr val="007E8C"/>
              </a:buClr>
            </a:pPr>
            <a:r>
              <a:rPr lang="de-DE" sz="1200" dirty="0">
                <a:solidFill>
                  <a:srgbClr val="000000"/>
                </a:solidFill>
                <a:latin typeface="+mn-lt"/>
                <a:ea typeface="ＭＳ Ｐゴシック" pitchFamily="34" charset="-128"/>
                <a:cs typeface="Arial"/>
              </a:rPr>
              <a:t>Ja. In den GoBD werden zwar Fristen zur Belegsicherung/“-erfassung“ (10-Tage-Orientierung) und „Erfassung“ von Kontokorrentbeziehungen (8-Tage-Orientierung) genannt. Dennoch kann ein periodischer Beleg-/Datenaustausch zwischen Mandant und Kanzlei beibehalten werden. Denn „Erfassen“ im Sinne der GoBD bedeutet </a:t>
            </a:r>
            <a:r>
              <a:rPr lang="de-DE" sz="1200" dirty="0">
                <a:solidFill>
                  <a:srgbClr val="007E8C"/>
                </a:solidFill>
                <a:latin typeface="+mn-lt"/>
                <a:ea typeface="ＭＳ Ｐゴシック" pitchFamily="34" charset="-128"/>
                <a:cs typeface="Arial"/>
              </a:rPr>
              <a:t>in diesem Zusammenhang</a:t>
            </a:r>
            <a:r>
              <a:rPr lang="de-DE" sz="1200" dirty="0">
                <a:solidFill>
                  <a:srgbClr val="000000"/>
                </a:solidFill>
                <a:latin typeface="+mn-lt"/>
                <a:ea typeface="ＭＳ Ｐゴシック" pitchFamily="34" charset="-128"/>
                <a:cs typeface="Arial"/>
              </a:rPr>
              <a:t> nicht zwingend schon die IT-gestützte Erfassung, sofern zumindest eine „geordnete Belegablage“, erfüllt werden kann (siehe auch Folgefrage).</a:t>
            </a:r>
          </a:p>
        </p:txBody>
      </p:sp>
      <p:sp>
        <p:nvSpPr>
          <p:cNvPr id="9" name="Abgerundetes Rechteck 8"/>
          <p:cNvSpPr/>
          <p:nvPr/>
        </p:nvSpPr>
        <p:spPr bwMode="auto">
          <a:xfrm>
            <a:off x="213860" y="1605372"/>
            <a:ext cx="2978987" cy="1548172"/>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Kann ein periodischer Beleg-</a:t>
            </a:r>
            <a:r>
              <a:rPr lang="de-DE" sz="1200" dirty="0" smtClean="0">
                <a:solidFill>
                  <a:schemeClr val="bg1"/>
                </a:solidFill>
                <a:latin typeface="+mn-lt"/>
                <a:ea typeface="Tahoma" pitchFamily="34" charset="0"/>
                <a:cs typeface="Tahoma" pitchFamily="34" charset="0"/>
              </a:rPr>
              <a:t>/</a:t>
            </a:r>
          </a:p>
          <a:p>
            <a:pPr algn="ctr"/>
            <a:r>
              <a:rPr lang="de-DE" sz="1200" dirty="0" smtClean="0">
                <a:solidFill>
                  <a:schemeClr val="bg1"/>
                </a:solidFill>
                <a:latin typeface="+mn-lt"/>
                <a:ea typeface="Tahoma" pitchFamily="34" charset="0"/>
                <a:cs typeface="Tahoma" pitchFamily="34" charset="0"/>
              </a:rPr>
              <a:t>Datenaustausch (</a:t>
            </a:r>
            <a:r>
              <a:rPr lang="de-DE" sz="1200" dirty="0">
                <a:solidFill>
                  <a:schemeClr val="bg1"/>
                </a:solidFill>
                <a:latin typeface="+mn-lt"/>
                <a:ea typeface="Tahoma" pitchFamily="34" charset="0"/>
                <a:cs typeface="Tahoma" pitchFamily="34" charset="0"/>
              </a:rPr>
              <a:t>monatlich, vierteljährlich, jährlich)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zwischen </a:t>
            </a:r>
            <a:r>
              <a:rPr lang="de-DE" sz="1200" dirty="0">
                <a:solidFill>
                  <a:schemeClr val="bg1"/>
                </a:solidFill>
                <a:latin typeface="+mn-lt"/>
                <a:ea typeface="Tahoma" pitchFamily="34" charset="0"/>
                <a:cs typeface="Tahoma" pitchFamily="34" charset="0"/>
              </a:rPr>
              <a:t>Mandant und Kanzlei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weiterhin </a:t>
            </a:r>
            <a:r>
              <a:rPr lang="de-DE" sz="1200" dirty="0">
                <a:solidFill>
                  <a:schemeClr val="bg1"/>
                </a:solidFill>
                <a:latin typeface="+mn-lt"/>
                <a:ea typeface="Tahoma" pitchFamily="34" charset="0"/>
                <a:cs typeface="Tahoma" pitchFamily="34" charset="0"/>
              </a:rPr>
              <a:t>aufrecht erhalten werden? </a:t>
            </a:r>
          </a:p>
        </p:txBody>
      </p:sp>
      <p:sp>
        <p:nvSpPr>
          <p:cNvPr id="18" name="Abgerundetes Rechteck 17"/>
          <p:cNvSpPr/>
          <p:nvPr/>
        </p:nvSpPr>
        <p:spPr bwMode="auto">
          <a:xfrm>
            <a:off x="201700" y="3225552"/>
            <a:ext cx="2978987" cy="2376264"/>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Welche Punkte sind bei </a:t>
            </a:r>
            <a:r>
              <a:rPr lang="de-DE" sz="1200" dirty="0" smtClean="0">
                <a:solidFill>
                  <a:schemeClr val="bg1"/>
                </a:solidFill>
                <a:latin typeface="+mn-lt"/>
                <a:ea typeface="Tahoma" pitchFamily="34" charset="0"/>
                <a:cs typeface="Tahoma" pitchFamily="34" charset="0"/>
              </a:rPr>
              <a:t>der </a:t>
            </a:r>
          </a:p>
          <a:p>
            <a:pPr algn="ctr"/>
            <a:r>
              <a:rPr lang="de-DE" sz="1200" dirty="0" smtClean="0">
                <a:solidFill>
                  <a:schemeClr val="bg1"/>
                </a:solidFill>
                <a:latin typeface="+mn-lt"/>
                <a:ea typeface="Tahoma" pitchFamily="34" charset="0"/>
                <a:cs typeface="Tahoma" pitchFamily="34" charset="0"/>
              </a:rPr>
              <a:t>Belegsicherung </a:t>
            </a:r>
            <a:r>
              <a:rPr lang="de-DE" sz="1200" dirty="0">
                <a:solidFill>
                  <a:schemeClr val="bg1"/>
                </a:solidFill>
                <a:latin typeface="+mn-lt"/>
                <a:ea typeface="Tahoma" pitchFamily="34" charset="0"/>
                <a:cs typeface="Tahoma" pitchFamily="34" charset="0"/>
              </a:rPr>
              <a:t>und </a:t>
            </a:r>
            <a:r>
              <a:rPr lang="de-DE" sz="1200" dirty="0" smtClean="0">
                <a:solidFill>
                  <a:schemeClr val="bg1"/>
                </a:solidFill>
                <a:latin typeface="+mn-lt"/>
                <a:ea typeface="Tahoma" pitchFamily="34" charset="0"/>
                <a:cs typeface="Tahoma" pitchFamily="34" charset="0"/>
              </a:rPr>
              <a:t/>
            </a:r>
            <a:br>
              <a:rPr lang="de-DE" sz="1200" dirty="0" smtClean="0">
                <a:solidFill>
                  <a:schemeClr val="bg1"/>
                </a:solidFill>
                <a:latin typeface="+mn-lt"/>
                <a:ea typeface="Tahoma" pitchFamily="34" charset="0"/>
                <a:cs typeface="Tahoma" pitchFamily="34" charset="0"/>
              </a:rPr>
            </a:br>
            <a:r>
              <a:rPr lang="de-DE" sz="1200" dirty="0" smtClean="0">
                <a:solidFill>
                  <a:schemeClr val="bg1"/>
                </a:solidFill>
                <a:latin typeface="+mn-lt"/>
                <a:ea typeface="Tahoma" pitchFamily="34" charset="0"/>
                <a:cs typeface="Tahoma" pitchFamily="34" charset="0"/>
              </a:rPr>
              <a:t>-ordnung wichtig</a:t>
            </a:r>
            <a:r>
              <a:rPr lang="de-DE" sz="1200" dirty="0">
                <a:solidFill>
                  <a:schemeClr val="bg1"/>
                </a:solidFill>
                <a:latin typeface="+mn-lt"/>
                <a:ea typeface="Tahoma" pitchFamily="34" charset="0"/>
                <a:cs typeface="Tahoma" pitchFamily="34" charset="0"/>
              </a:rPr>
              <a:t>? </a:t>
            </a:r>
          </a:p>
        </p:txBody>
      </p:sp>
      <p:sp>
        <p:nvSpPr>
          <p:cNvPr id="19" name="Abgerundetes Rechteck 18"/>
          <p:cNvSpPr/>
          <p:nvPr/>
        </p:nvSpPr>
        <p:spPr bwMode="auto">
          <a:xfrm>
            <a:off x="3298045" y="3225552"/>
            <a:ext cx="9400368" cy="2376264"/>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spcBef>
                <a:spcPts val="600"/>
              </a:spcBef>
              <a:buClr>
                <a:srgbClr val="007E8C"/>
              </a:buClr>
            </a:pPr>
            <a:r>
              <a:rPr lang="de-DE" sz="1200" dirty="0">
                <a:solidFill>
                  <a:srgbClr val="000000"/>
                </a:solidFill>
                <a:latin typeface="+mn-lt"/>
                <a:ea typeface="ＭＳ Ｐゴシック" pitchFamily="34" charset="-128"/>
                <a:cs typeface="Arial"/>
              </a:rPr>
              <a:t>Die Belege sollen binnen 10 Tagen „erfasst“ werden. „Erfassen“ bedeutet </a:t>
            </a:r>
            <a:r>
              <a:rPr lang="de-DE" sz="1200" dirty="0">
                <a:solidFill>
                  <a:srgbClr val="007E8C"/>
                </a:solidFill>
                <a:latin typeface="+mn-lt"/>
                <a:ea typeface="ＭＳ Ｐゴシック" pitchFamily="34" charset="-128"/>
                <a:cs typeface="Arial"/>
              </a:rPr>
              <a:t>in diesem Zusammenhang</a:t>
            </a:r>
            <a:r>
              <a:rPr lang="de-DE" sz="1200" dirty="0">
                <a:solidFill>
                  <a:srgbClr val="000000"/>
                </a:solidFill>
                <a:latin typeface="+mn-lt"/>
                <a:ea typeface="ＭＳ Ｐゴシック" pitchFamily="34" charset="-128"/>
                <a:cs typeface="Arial"/>
              </a:rPr>
              <a:t>: Belegidentifikation, -sichtung, -sicherung und geordnete Ablage, die auch z</a:t>
            </a:r>
            <a:r>
              <a:rPr lang="de-DE" sz="1200" dirty="0" smtClean="0">
                <a:solidFill>
                  <a:srgbClr val="000000"/>
                </a:solidFill>
                <a:latin typeface="+mn-lt"/>
                <a:ea typeface="ＭＳ Ｐゴシック" pitchFamily="34" charset="-128"/>
                <a:cs typeface="Arial"/>
              </a:rPr>
              <a:t>. B</a:t>
            </a:r>
            <a:r>
              <a:rPr lang="de-DE" sz="1200" dirty="0">
                <a:solidFill>
                  <a:srgbClr val="000000"/>
                </a:solidFill>
                <a:latin typeface="+mn-lt"/>
                <a:ea typeface="ＭＳ Ｐゴシック" pitchFamily="34" charset="-128"/>
                <a:cs typeface="Arial"/>
              </a:rPr>
              <a:t>. in einem Ordner oder in DATEV Unternehmen online vorgenommen werden kann. Außerdem sehen die GoBD vor, dass Waren- und </a:t>
            </a:r>
            <a:r>
              <a:rPr lang="de-DE" sz="1200" dirty="0" smtClean="0">
                <a:solidFill>
                  <a:srgbClr val="000000"/>
                </a:solidFill>
                <a:latin typeface="+mn-lt"/>
                <a:ea typeface="ＭＳ Ｐゴシック" pitchFamily="34" charset="-128"/>
                <a:cs typeface="Arial"/>
              </a:rPr>
              <a:t>Kosten-rechnungen</a:t>
            </a:r>
            <a:r>
              <a:rPr lang="de-DE" sz="1200" dirty="0">
                <a:solidFill>
                  <a:srgbClr val="000000"/>
                </a:solidFill>
                <a:latin typeface="+mn-lt"/>
                <a:ea typeface="ＭＳ Ｐゴシック" pitchFamily="34" charset="-128"/>
                <a:cs typeface="Arial"/>
              </a:rPr>
              <a:t>, die nicht binnen 8 Tagen beglichen werden (Orientierungswert), mit ihrer Kontokorrentbeziehung </a:t>
            </a:r>
            <a:r>
              <a:rPr lang="de-DE" sz="1200" dirty="0" smtClean="0">
                <a:solidFill>
                  <a:srgbClr val="000000"/>
                </a:solidFill>
                <a:latin typeface="+mn-lt"/>
                <a:ea typeface="ＭＳ Ｐゴシック" pitchFamily="34" charset="-128"/>
                <a:cs typeface="Arial"/>
              </a:rPr>
              <a:t/>
            </a:r>
            <a:br>
              <a:rPr lang="de-DE" sz="1200" dirty="0" smtClean="0">
                <a:solidFill>
                  <a:srgbClr val="000000"/>
                </a:solidFill>
                <a:latin typeface="+mn-lt"/>
                <a:ea typeface="ＭＳ Ｐゴシック" pitchFamily="34" charset="-128"/>
                <a:cs typeface="Arial"/>
              </a:rPr>
            </a:br>
            <a:r>
              <a:rPr lang="de-DE" sz="1200" dirty="0" smtClean="0">
                <a:solidFill>
                  <a:srgbClr val="000000"/>
                </a:solidFill>
                <a:latin typeface="+mn-lt"/>
                <a:ea typeface="ＭＳ Ｐゴシック" pitchFamily="34" charset="-128"/>
                <a:cs typeface="Arial"/>
              </a:rPr>
              <a:t>(</a:t>
            </a:r>
            <a:r>
              <a:rPr lang="de-DE" sz="1200" dirty="0">
                <a:solidFill>
                  <a:srgbClr val="000000"/>
                </a:solidFill>
                <a:latin typeface="+mn-lt"/>
                <a:ea typeface="ＭＳ Ｐゴシック" pitchFamily="34" charset="-128"/>
                <a:cs typeface="Arial"/>
              </a:rPr>
              <a:t>also kreditorisch) zu erfassen sind. Auch hier gelten die obigen Aussagen analog. Bei der Aufzeichnung von baren Geschäftsvorfällen (Kassenbuch) gilt weiterhin die tagesaktuelle Aufzeichnungspflicht.</a:t>
            </a:r>
          </a:p>
          <a:p>
            <a:pPr>
              <a:spcBef>
                <a:spcPts val="600"/>
              </a:spcBef>
              <a:buClr>
                <a:srgbClr val="007E8C"/>
              </a:buClr>
            </a:pPr>
            <a:r>
              <a:rPr lang="de-DE" sz="1200" dirty="0" smtClean="0">
                <a:solidFill>
                  <a:srgbClr val="000000"/>
                </a:solidFill>
                <a:latin typeface="+mn-lt"/>
                <a:ea typeface="ＭＳ Ｐゴシック" pitchFamily="34" charset="-128"/>
                <a:cs typeface="Arial"/>
              </a:rPr>
              <a:t>Eine </a:t>
            </a:r>
            <a:r>
              <a:rPr lang="de-DE" sz="1200" dirty="0">
                <a:solidFill>
                  <a:srgbClr val="000000"/>
                </a:solidFill>
                <a:latin typeface="+mn-lt"/>
                <a:ea typeface="ＭＳ Ｐゴシック" pitchFamily="34" charset="-128"/>
                <a:cs typeface="Arial"/>
              </a:rPr>
              <a:t>IT-technische Erfassung (z</a:t>
            </a:r>
            <a:r>
              <a:rPr lang="de-DE" sz="1200" dirty="0" smtClean="0">
                <a:solidFill>
                  <a:srgbClr val="000000"/>
                </a:solidFill>
                <a:latin typeface="+mn-lt"/>
                <a:ea typeface="ＭＳ Ｐゴシック" pitchFamily="34" charset="-128"/>
                <a:cs typeface="Arial"/>
              </a:rPr>
              <a:t>. B</a:t>
            </a:r>
            <a:r>
              <a:rPr lang="de-DE" sz="1200" dirty="0">
                <a:solidFill>
                  <a:srgbClr val="000000"/>
                </a:solidFill>
                <a:latin typeface="+mn-lt"/>
                <a:ea typeface="ＭＳ Ｐゴシック" pitchFamily="34" charset="-128"/>
                <a:cs typeface="Arial"/>
              </a:rPr>
              <a:t>. in DATEV (Kanzlei-)Rechnungswesen pro) kann, wenn eine geordnete </a:t>
            </a:r>
            <a:r>
              <a:rPr lang="de-DE" sz="1200" dirty="0" smtClean="0">
                <a:solidFill>
                  <a:srgbClr val="000000"/>
                </a:solidFill>
                <a:latin typeface="+mn-lt"/>
                <a:ea typeface="ＭＳ Ｐゴシック" pitchFamily="34" charset="-128"/>
                <a:cs typeface="Arial"/>
              </a:rPr>
              <a:t/>
            </a:r>
            <a:br>
              <a:rPr lang="de-DE" sz="1200" dirty="0" smtClean="0">
                <a:solidFill>
                  <a:srgbClr val="000000"/>
                </a:solidFill>
                <a:latin typeface="+mn-lt"/>
                <a:ea typeface="ＭＳ Ｐゴシック" pitchFamily="34" charset="-128"/>
                <a:cs typeface="Arial"/>
              </a:rPr>
            </a:br>
            <a:r>
              <a:rPr lang="de-DE" sz="1200" dirty="0" smtClean="0">
                <a:solidFill>
                  <a:srgbClr val="000000"/>
                </a:solidFill>
                <a:latin typeface="+mn-lt"/>
                <a:ea typeface="ＭＳ Ｐゴシック" pitchFamily="34" charset="-128"/>
                <a:cs typeface="Arial"/>
              </a:rPr>
              <a:t>Belegablage </a:t>
            </a:r>
            <a:r>
              <a:rPr lang="de-DE" sz="1200" dirty="0">
                <a:solidFill>
                  <a:srgbClr val="000000"/>
                </a:solidFill>
                <a:latin typeface="+mn-lt"/>
                <a:ea typeface="ＭＳ Ｐゴシック" pitchFamily="34" charset="-128"/>
                <a:cs typeface="Arial"/>
              </a:rPr>
              <a:t>vorliegt, auch zu einem späteren Zeitpunkt erfolgen. </a:t>
            </a:r>
          </a:p>
          <a:p>
            <a:pPr>
              <a:spcBef>
                <a:spcPts val="600"/>
              </a:spcBef>
              <a:buClr>
                <a:srgbClr val="007E8C"/>
              </a:buClr>
            </a:pPr>
            <a:r>
              <a:rPr lang="de-DE" sz="1200" dirty="0" smtClean="0">
                <a:solidFill>
                  <a:srgbClr val="000000"/>
                </a:solidFill>
                <a:latin typeface="+mn-lt"/>
                <a:ea typeface="ＭＳ Ｐゴシック" pitchFamily="34" charset="-128"/>
                <a:cs typeface="Arial"/>
              </a:rPr>
              <a:t>Der </a:t>
            </a:r>
            <a:r>
              <a:rPr lang="de-DE" sz="1200" dirty="0">
                <a:solidFill>
                  <a:srgbClr val="000000"/>
                </a:solidFill>
                <a:latin typeface="+mn-lt"/>
                <a:ea typeface="ＭＳ Ｐゴシック" pitchFamily="34" charset="-128"/>
                <a:cs typeface="Arial"/>
              </a:rPr>
              <a:t>Prozess sollte klar geregelt und dokumentiert sein (z</a:t>
            </a:r>
            <a:r>
              <a:rPr lang="de-DE" sz="1200" dirty="0" smtClean="0">
                <a:solidFill>
                  <a:srgbClr val="000000"/>
                </a:solidFill>
                <a:latin typeface="+mn-lt"/>
                <a:ea typeface="ＭＳ Ｐゴシック" pitchFamily="34" charset="-128"/>
                <a:cs typeface="Arial"/>
              </a:rPr>
              <a:t>. B</a:t>
            </a:r>
            <a:r>
              <a:rPr lang="de-DE" sz="1200" dirty="0">
                <a:solidFill>
                  <a:srgbClr val="000000"/>
                </a:solidFill>
                <a:latin typeface="+mn-lt"/>
                <a:ea typeface="ＭＳ Ｐゴシック" pitchFamily="34" charset="-128"/>
                <a:cs typeface="Arial"/>
              </a:rPr>
              <a:t>. wie wird die Vollständigkeit der Belege sichergestellt; </a:t>
            </a:r>
            <a:r>
              <a:rPr lang="de-DE" sz="1200" dirty="0" smtClean="0">
                <a:solidFill>
                  <a:srgbClr val="000000"/>
                </a:solidFill>
                <a:latin typeface="+mn-lt"/>
                <a:ea typeface="ＭＳ Ｐゴシック" pitchFamily="34" charset="-128"/>
                <a:cs typeface="Arial"/>
              </a:rPr>
              <a:t/>
            </a:r>
            <a:br>
              <a:rPr lang="de-DE" sz="1200" dirty="0" smtClean="0">
                <a:solidFill>
                  <a:srgbClr val="000000"/>
                </a:solidFill>
                <a:latin typeface="+mn-lt"/>
                <a:ea typeface="ＭＳ Ｐゴシック" pitchFamily="34" charset="-128"/>
                <a:cs typeface="Arial"/>
              </a:rPr>
            </a:br>
            <a:r>
              <a:rPr lang="de-DE" sz="1200" dirty="0" smtClean="0">
                <a:solidFill>
                  <a:srgbClr val="000000"/>
                </a:solidFill>
                <a:latin typeface="+mn-lt"/>
                <a:ea typeface="ＭＳ Ｐゴシック" pitchFamily="34" charset="-128"/>
                <a:cs typeface="Arial"/>
              </a:rPr>
              <a:t>wie </a:t>
            </a:r>
            <a:r>
              <a:rPr lang="de-DE" sz="1200" dirty="0">
                <a:solidFill>
                  <a:srgbClr val="000000"/>
                </a:solidFill>
                <a:latin typeface="+mn-lt"/>
                <a:ea typeface="ＭＳ Ｐゴシック" pitchFamily="34" charset="-128"/>
                <a:cs typeface="Arial"/>
              </a:rPr>
              <a:t>ist das Ordnungssystem; gibt es eine Verfahrensdokumentation</a:t>
            </a:r>
            <a:r>
              <a:rPr lang="de-DE" sz="1200" dirty="0" smtClean="0">
                <a:solidFill>
                  <a:srgbClr val="000000"/>
                </a:solidFill>
                <a:latin typeface="+mn-lt"/>
                <a:ea typeface="ＭＳ Ｐゴシック" pitchFamily="34" charset="-128"/>
                <a:cs typeface="Arial"/>
              </a:rPr>
              <a:t>).</a:t>
            </a:r>
            <a:endParaRPr lang="de-DE" sz="1200" dirty="0">
              <a:solidFill>
                <a:srgbClr val="000000"/>
              </a:solidFill>
              <a:latin typeface="+mn-lt"/>
              <a:ea typeface="ＭＳ Ｐゴシック" pitchFamily="34" charset="-128"/>
              <a:cs typeface="Arial"/>
            </a:endParaRPr>
          </a:p>
        </p:txBody>
      </p:sp>
    </p:spTree>
    <p:extLst>
      <p:ext uri="{BB962C8B-B14F-4D97-AF65-F5344CB8AC3E}">
        <p14:creationId xmlns:p14="http://schemas.microsoft.com/office/powerpoint/2010/main" val="14138813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Foliennummernplatzhalter 4"/>
          <p:cNvSpPr>
            <a:spLocks noGrp="1"/>
          </p:cNvSpPr>
          <p:nvPr>
            <p:ph type="sldNum" sz="quarter" idx="11"/>
          </p:nvPr>
        </p:nvSpPr>
        <p:spPr/>
        <p:txBody>
          <a:bodyPr/>
          <a:lstStyle/>
          <a:p>
            <a:fld id="{FB3C0390-5D91-4408-912F-FE9D16BB8352}" type="slidenum">
              <a:rPr lang="de-DE"/>
              <a:pPr/>
              <a:t>5</a:t>
            </a:fld>
            <a:endParaRPr lang="de-DE" dirty="0"/>
          </a:p>
        </p:txBody>
      </p:sp>
      <p:sp>
        <p:nvSpPr>
          <p:cNvPr id="610306" name="Rectangle 2"/>
          <p:cNvSpPr>
            <a:spLocks noGrp="1" noChangeArrowheads="1"/>
          </p:cNvSpPr>
          <p:nvPr>
            <p:ph type="title"/>
          </p:nvPr>
        </p:nvSpPr>
        <p:spPr/>
        <p:txBody>
          <a:bodyPr/>
          <a:lstStyle/>
          <a:p>
            <a:r>
              <a:rPr lang="de-DE" dirty="0"/>
              <a:t>Festschreiben Buchungen</a:t>
            </a:r>
          </a:p>
        </p:txBody>
      </p:sp>
      <p:sp>
        <p:nvSpPr>
          <p:cNvPr id="8" name="Abgerundetes Rechteck 7"/>
          <p:cNvSpPr/>
          <p:nvPr/>
        </p:nvSpPr>
        <p:spPr bwMode="auto">
          <a:xfrm>
            <a:off x="3285885" y="1605372"/>
            <a:ext cx="9412528" cy="1548172"/>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spcBef>
                <a:spcPts val="600"/>
              </a:spcBef>
              <a:buClr>
                <a:srgbClr val="007E8C"/>
              </a:buClr>
            </a:pPr>
            <a:r>
              <a:rPr lang="de-DE" sz="1200" dirty="0">
                <a:solidFill>
                  <a:srgbClr val="000000"/>
                </a:solidFill>
                <a:latin typeface="+mn-lt"/>
                <a:ea typeface="ＭＳ Ｐゴシック" pitchFamily="34" charset="-128"/>
                <a:cs typeface="Arial"/>
              </a:rPr>
              <a:t>Während erfasste Belege und Grund(buch)aufzeichnungen unmittelbar nach einer IT-gestützten Erfassung gegen Unveränderbarkeit geschützt werden müssen, bleibt eine „Vor- oder Stapelerfassung“ von Buchungen, die eine Kontrolle, ggf. Korrektur und Autorisierung (= Festschreibung der Buchungen) durch die dafür vorgesehene Person </a:t>
            </a:r>
            <a:r>
              <a:rPr lang="de-DE" sz="1200" dirty="0" smtClean="0">
                <a:solidFill>
                  <a:srgbClr val="000000"/>
                </a:solidFill>
                <a:latin typeface="+mn-lt"/>
                <a:ea typeface="ＭＳ Ｐゴシック" pitchFamily="34" charset="-128"/>
                <a:cs typeface="Arial"/>
              </a:rPr>
              <a:t/>
            </a:r>
            <a:br>
              <a:rPr lang="de-DE" sz="1200" dirty="0" smtClean="0">
                <a:solidFill>
                  <a:srgbClr val="000000"/>
                </a:solidFill>
                <a:latin typeface="+mn-lt"/>
                <a:ea typeface="ＭＳ Ｐゴシック" pitchFamily="34" charset="-128"/>
                <a:cs typeface="Arial"/>
              </a:rPr>
            </a:br>
            <a:r>
              <a:rPr lang="de-DE" sz="1200" dirty="0" smtClean="0">
                <a:solidFill>
                  <a:srgbClr val="000000"/>
                </a:solidFill>
                <a:latin typeface="+mn-lt"/>
                <a:ea typeface="ＭＳ Ｐゴシック" pitchFamily="34" charset="-128"/>
                <a:cs typeface="Arial"/>
              </a:rPr>
              <a:t>(</a:t>
            </a:r>
            <a:r>
              <a:rPr lang="de-DE" sz="1200" dirty="0">
                <a:solidFill>
                  <a:srgbClr val="000000"/>
                </a:solidFill>
                <a:latin typeface="+mn-lt"/>
                <a:ea typeface="ＭＳ Ｐゴシック" pitchFamily="34" charset="-128"/>
                <a:cs typeface="Arial"/>
              </a:rPr>
              <a:t>z</a:t>
            </a:r>
            <a:r>
              <a:rPr lang="de-DE" sz="1200" dirty="0" smtClean="0">
                <a:solidFill>
                  <a:srgbClr val="000000"/>
                </a:solidFill>
                <a:latin typeface="+mn-lt"/>
                <a:ea typeface="ＭＳ Ｐゴシック" pitchFamily="34" charset="-128"/>
                <a:cs typeface="Arial"/>
              </a:rPr>
              <a:t>. B</a:t>
            </a:r>
            <a:r>
              <a:rPr lang="de-DE" sz="1200" dirty="0">
                <a:solidFill>
                  <a:srgbClr val="000000"/>
                </a:solidFill>
                <a:latin typeface="+mn-lt"/>
                <a:ea typeface="ＭＳ Ｐゴシック" pitchFamily="34" charset="-128"/>
                <a:cs typeface="Arial"/>
              </a:rPr>
              <a:t>. in der Kanzlei) erfährt, weiterhin zulässig. Die sogenannte Festschreibung von (vor)erfassten Buchungssätzen hat „bis zum Ablauf des Folgemonats“ zu erfolgen, </a:t>
            </a:r>
            <a:r>
              <a:rPr lang="de-DE" sz="1200" dirty="0" smtClean="0">
                <a:solidFill>
                  <a:srgbClr val="000000"/>
                </a:solidFill>
                <a:latin typeface="+mn-lt"/>
                <a:ea typeface="ＭＳ Ｐゴシック" pitchFamily="34" charset="-128"/>
                <a:cs typeface="Arial"/>
              </a:rPr>
              <a:t>das heißt </a:t>
            </a:r>
            <a:r>
              <a:rPr lang="de-DE" sz="1200" dirty="0">
                <a:solidFill>
                  <a:srgbClr val="000000"/>
                </a:solidFill>
                <a:latin typeface="+mn-lt"/>
                <a:ea typeface="ＭＳ Ｐゴシック" pitchFamily="34" charset="-128"/>
                <a:cs typeface="Arial"/>
              </a:rPr>
              <a:t>im Regelfall bis spätestens zur Umsatzsteuervoranmeldung. </a:t>
            </a:r>
          </a:p>
          <a:p>
            <a:pPr>
              <a:spcBef>
                <a:spcPts val="600"/>
              </a:spcBef>
              <a:buClr>
                <a:srgbClr val="007E8C"/>
              </a:buClr>
            </a:pPr>
            <a:r>
              <a:rPr lang="de-DE" sz="1200" dirty="0" smtClean="0">
                <a:solidFill>
                  <a:srgbClr val="000000"/>
                </a:solidFill>
                <a:latin typeface="+mn-lt"/>
                <a:ea typeface="ＭＳ Ｐゴシック" pitchFamily="34" charset="-128"/>
                <a:cs typeface="Arial"/>
              </a:rPr>
              <a:t>Ab </a:t>
            </a:r>
            <a:r>
              <a:rPr lang="de-DE" sz="1200" dirty="0">
                <a:solidFill>
                  <a:srgbClr val="000000"/>
                </a:solidFill>
                <a:latin typeface="+mn-lt"/>
                <a:ea typeface="ＭＳ Ｐゴシック" pitchFamily="34" charset="-128"/>
                <a:cs typeface="Arial"/>
              </a:rPr>
              <a:t>der Festschreibung sind alle Änderungen lückenlos nachvollziehbar zu gestalten. </a:t>
            </a:r>
          </a:p>
        </p:txBody>
      </p:sp>
      <p:sp>
        <p:nvSpPr>
          <p:cNvPr id="9" name="Abgerundetes Rechteck 8"/>
          <p:cNvSpPr/>
          <p:nvPr/>
        </p:nvSpPr>
        <p:spPr bwMode="auto">
          <a:xfrm>
            <a:off x="201700" y="1605372"/>
            <a:ext cx="2978987" cy="1548172"/>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Was ist bei der Festschreibung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zu beachten? Bis </a:t>
            </a:r>
            <a:r>
              <a:rPr lang="de-DE" sz="1200" dirty="0">
                <a:solidFill>
                  <a:schemeClr val="bg1"/>
                </a:solidFill>
                <a:latin typeface="+mn-lt"/>
                <a:ea typeface="Tahoma" pitchFamily="34" charset="0"/>
                <a:cs typeface="Tahoma" pitchFamily="34" charset="0"/>
              </a:rPr>
              <a:t>wann muss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diese </a:t>
            </a:r>
            <a:r>
              <a:rPr lang="de-DE" sz="1200" dirty="0">
                <a:solidFill>
                  <a:schemeClr val="bg1"/>
                </a:solidFill>
                <a:latin typeface="+mn-lt"/>
                <a:ea typeface="Tahoma" pitchFamily="34" charset="0"/>
                <a:cs typeface="Tahoma" pitchFamily="34" charset="0"/>
              </a:rPr>
              <a:t>erfolgen?</a:t>
            </a:r>
          </a:p>
        </p:txBody>
      </p:sp>
    </p:spTree>
    <p:extLst>
      <p:ext uri="{BB962C8B-B14F-4D97-AF65-F5344CB8AC3E}">
        <p14:creationId xmlns:p14="http://schemas.microsoft.com/office/powerpoint/2010/main" val="36941288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Foliennummernplatzhalter 4"/>
          <p:cNvSpPr>
            <a:spLocks noGrp="1"/>
          </p:cNvSpPr>
          <p:nvPr>
            <p:ph type="sldNum" sz="quarter" idx="11"/>
          </p:nvPr>
        </p:nvSpPr>
        <p:spPr/>
        <p:txBody>
          <a:bodyPr/>
          <a:lstStyle/>
          <a:p>
            <a:fld id="{FB3C0390-5D91-4408-912F-FE9D16BB8352}" type="slidenum">
              <a:rPr lang="de-DE"/>
              <a:pPr/>
              <a:t>6</a:t>
            </a:fld>
            <a:endParaRPr lang="de-DE" dirty="0"/>
          </a:p>
        </p:txBody>
      </p:sp>
      <p:sp>
        <p:nvSpPr>
          <p:cNvPr id="610306" name="Rectangle 2"/>
          <p:cNvSpPr>
            <a:spLocks noGrp="1" noChangeArrowheads="1"/>
          </p:cNvSpPr>
          <p:nvPr>
            <p:ph type="title"/>
          </p:nvPr>
        </p:nvSpPr>
        <p:spPr/>
        <p:txBody>
          <a:bodyPr/>
          <a:lstStyle/>
          <a:p>
            <a:r>
              <a:rPr lang="de-DE" dirty="0"/>
              <a:t>Belegfunktion: Aspekte der Formatwahl und </a:t>
            </a:r>
            <a:r>
              <a:rPr lang="de-DE" dirty="0" smtClean="0"/>
              <a:t>Aufbe-wahrung </a:t>
            </a:r>
            <a:r>
              <a:rPr lang="de-DE" dirty="0"/>
              <a:t>von elektronischen Belegen bzw. </a:t>
            </a:r>
            <a:r>
              <a:rPr lang="de-DE" dirty="0" smtClean="0"/>
              <a:t>Daten </a:t>
            </a:r>
            <a:r>
              <a:rPr lang="de-DE" dirty="0"/>
              <a:t>I</a:t>
            </a:r>
          </a:p>
        </p:txBody>
      </p:sp>
      <p:sp>
        <p:nvSpPr>
          <p:cNvPr id="8" name="Abgerundetes Rechteck 7"/>
          <p:cNvSpPr/>
          <p:nvPr/>
        </p:nvSpPr>
        <p:spPr bwMode="auto">
          <a:xfrm>
            <a:off x="3298045" y="1605372"/>
            <a:ext cx="9400368" cy="1548172"/>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spcBef>
                <a:spcPts val="600"/>
              </a:spcBef>
              <a:buClr>
                <a:srgbClr val="007E8C"/>
              </a:buClr>
            </a:pPr>
            <a:r>
              <a:rPr lang="de-DE" sz="1200" dirty="0">
                <a:solidFill>
                  <a:srgbClr val="000000"/>
                </a:solidFill>
                <a:latin typeface="+mn-lt"/>
                <a:ea typeface="ＭＳ Ｐゴシック" pitchFamily="34" charset="-128"/>
                <a:cs typeface="Arial"/>
              </a:rPr>
              <a:t>Diese sind unverändert aufzubewahren und für einen maschinellen Datenzugriff im Fall der Außenprüfung vorzuhalten. Beispiele für Eingangsarten: per E-Mail, per Download, per USB-Stick. Das gilt auch, wenn die Daten anschließend unverändert in ein IT-System importiert werden oder vor der weiteren Verwendung in andere Formate </a:t>
            </a:r>
            <a:r>
              <a:rPr lang="de-DE" sz="1200" dirty="0" smtClean="0">
                <a:solidFill>
                  <a:srgbClr val="000000"/>
                </a:solidFill>
                <a:latin typeface="+mn-lt"/>
                <a:ea typeface="ＭＳ Ｐゴシック" pitchFamily="34" charset="-128"/>
                <a:cs typeface="Arial"/>
              </a:rPr>
              <a:t/>
            </a:r>
            <a:br>
              <a:rPr lang="de-DE" sz="1200" dirty="0" smtClean="0">
                <a:solidFill>
                  <a:srgbClr val="000000"/>
                </a:solidFill>
                <a:latin typeface="+mn-lt"/>
                <a:ea typeface="ＭＳ Ｐゴシック" pitchFamily="34" charset="-128"/>
                <a:cs typeface="Arial"/>
              </a:rPr>
            </a:br>
            <a:r>
              <a:rPr lang="de-DE" sz="1200" dirty="0" smtClean="0">
                <a:solidFill>
                  <a:srgbClr val="000000"/>
                </a:solidFill>
                <a:latin typeface="+mn-lt"/>
                <a:ea typeface="ＭＳ Ｐゴシック" pitchFamily="34" charset="-128"/>
                <a:cs typeface="Arial"/>
              </a:rPr>
              <a:t>(</a:t>
            </a:r>
            <a:r>
              <a:rPr lang="de-DE" sz="1200" dirty="0">
                <a:solidFill>
                  <a:srgbClr val="000000"/>
                </a:solidFill>
                <a:latin typeface="+mn-lt"/>
                <a:ea typeface="ＭＳ Ｐゴシック" pitchFamily="34" charset="-128"/>
                <a:cs typeface="Arial"/>
              </a:rPr>
              <a:t>z</a:t>
            </a:r>
            <a:r>
              <a:rPr lang="de-DE" sz="1200" dirty="0" smtClean="0">
                <a:solidFill>
                  <a:srgbClr val="000000"/>
                </a:solidFill>
                <a:latin typeface="+mn-lt"/>
                <a:ea typeface="ＭＳ Ｐゴシック" pitchFamily="34" charset="-128"/>
                <a:cs typeface="Arial"/>
              </a:rPr>
              <a:t>. B</a:t>
            </a:r>
            <a:r>
              <a:rPr lang="de-DE" sz="1200" dirty="0">
                <a:solidFill>
                  <a:srgbClr val="000000"/>
                </a:solidFill>
                <a:latin typeface="+mn-lt"/>
                <a:ea typeface="ＭＳ Ｐゴシック" pitchFamily="34" charset="-128"/>
                <a:cs typeface="Arial"/>
              </a:rPr>
              <a:t>. „Inhouse-Format“) oder Strukturen konvertiert werden.</a:t>
            </a:r>
          </a:p>
        </p:txBody>
      </p:sp>
      <p:sp>
        <p:nvSpPr>
          <p:cNvPr id="9" name="Abgerundetes Rechteck 8"/>
          <p:cNvSpPr/>
          <p:nvPr/>
        </p:nvSpPr>
        <p:spPr bwMode="auto">
          <a:xfrm>
            <a:off x="213860" y="1605372"/>
            <a:ext cx="2978987" cy="1548172"/>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Worauf ist bei Belegen und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sonstigen </a:t>
            </a:r>
            <a:r>
              <a:rPr lang="de-DE" sz="1200" dirty="0">
                <a:solidFill>
                  <a:schemeClr val="bg1"/>
                </a:solidFill>
                <a:latin typeface="+mn-lt"/>
                <a:ea typeface="Tahoma" pitchFamily="34" charset="0"/>
                <a:cs typeface="Tahoma" pitchFamily="34" charset="0"/>
              </a:rPr>
              <a:t>Unterlagen zu achten,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die </a:t>
            </a:r>
            <a:r>
              <a:rPr lang="de-DE" sz="1200" dirty="0">
                <a:solidFill>
                  <a:schemeClr val="bg1"/>
                </a:solidFill>
                <a:latin typeface="+mn-lt"/>
                <a:ea typeface="Tahoma" pitchFamily="34" charset="0"/>
                <a:cs typeface="Tahoma" pitchFamily="34" charset="0"/>
              </a:rPr>
              <a:t>in elektronischer Form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in </a:t>
            </a:r>
            <a:r>
              <a:rPr lang="de-DE" sz="1200" dirty="0">
                <a:solidFill>
                  <a:schemeClr val="bg1"/>
                </a:solidFill>
                <a:latin typeface="+mn-lt"/>
                <a:ea typeface="Tahoma" pitchFamily="34" charset="0"/>
                <a:cs typeface="Tahoma" pitchFamily="34" charset="0"/>
              </a:rPr>
              <a:t>das Unternehmen eingehen?</a:t>
            </a:r>
          </a:p>
        </p:txBody>
      </p:sp>
      <p:sp>
        <p:nvSpPr>
          <p:cNvPr id="18" name="Abgerundetes Rechteck 17"/>
          <p:cNvSpPr/>
          <p:nvPr/>
        </p:nvSpPr>
        <p:spPr bwMode="auto">
          <a:xfrm>
            <a:off x="201700" y="3225552"/>
            <a:ext cx="2978987" cy="2376264"/>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Wie ist mit Dateien zu verfahren,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die </a:t>
            </a:r>
            <a:r>
              <a:rPr lang="de-DE" sz="1200" dirty="0">
                <a:solidFill>
                  <a:schemeClr val="bg1"/>
                </a:solidFill>
                <a:latin typeface="+mn-lt"/>
                <a:ea typeface="Tahoma" pitchFamily="34" charset="0"/>
                <a:cs typeface="Tahoma" pitchFamily="34" charset="0"/>
              </a:rPr>
              <a:t>innerhalb eines Unternehmens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an </a:t>
            </a:r>
            <a:r>
              <a:rPr lang="de-DE" sz="1200" dirty="0">
                <a:solidFill>
                  <a:schemeClr val="bg1"/>
                </a:solidFill>
                <a:latin typeface="+mn-lt"/>
                <a:ea typeface="Tahoma" pitchFamily="34" charset="0"/>
                <a:cs typeface="Tahoma" pitchFamily="34" charset="0"/>
              </a:rPr>
              <a:t>der Schnittstelle zwischen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nicht </a:t>
            </a:r>
            <a:r>
              <a:rPr lang="de-DE" sz="1200" dirty="0">
                <a:solidFill>
                  <a:schemeClr val="bg1"/>
                </a:solidFill>
                <a:latin typeface="+mn-lt"/>
                <a:ea typeface="Tahoma" pitchFamily="34" charset="0"/>
                <a:cs typeface="Tahoma" pitchFamily="34" charset="0"/>
              </a:rPr>
              <a:t>integrierten Systemen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verwendet </a:t>
            </a:r>
            <a:r>
              <a:rPr lang="de-DE" sz="1200" dirty="0">
                <a:solidFill>
                  <a:schemeClr val="bg1"/>
                </a:solidFill>
                <a:latin typeface="+mn-lt"/>
                <a:ea typeface="Tahoma" pitchFamily="34" charset="0"/>
                <a:cs typeface="Tahoma" pitchFamily="34" charset="0"/>
              </a:rPr>
              <a:t>werden, </a:t>
            </a:r>
            <a:r>
              <a:rPr lang="de-DE" sz="1200" dirty="0" smtClean="0">
                <a:solidFill>
                  <a:schemeClr val="bg1"/>
                </a:solidFill>
                <a:latin typeface="+mn-lt"/>
                <a:ea typeface="Tahoma" pitchFamily="34" charset="0"/>
                <a:cs typeface="Tahoma" pitchFamily="34" charset="0"/>
              </a:rPr>
              <a:t>z. B</a:t>
            </a:r>
            <a:r>
              <a:rPr lang="de-DE" sz="1200" dirty="0">
                <a:solidFill>
                  <a:schemeClr val="bg1"/>
                </a:solidFill>
                <a:latin typeface="+mn-lt"/>
                <a:ea typeface="Tahoma" pitchFamily="34" charset="0"/>
                <a:cs typeface="Tahoma" pitchFamily="34" charset="0"/>
              </a:rPr>
              <a:t>. für den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Export </a:t>
            </a:r>
            <a:r>
              <a:rPr lang="de-DE" sz="1200" dirty="0">
                <a:solidFill>
                  <a:schemeClr val="bg1"/>
                </a:solidFill>
                <a:latin typeface="+mn-lt"/>
                <a:ea typeface="Tahoma" pitchFamily="34" charset="0"/>
                <a:cs typeface="Tahoma" pitchFamily="34" charset="0"/>
              </a:rPr>
              <a:t>und Import von einem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Nicht-DATEV-Programm </a:t>
            </a:r>
          </a:p>
          <a:p>
            <a:pPr algn="ctr"/>
            <a:r>
              <a:rPr lang="de-DE" sz="1200" dirty="0" smtClean="0">
                <a:solidFill>
                  <a:schemeClr val="bg1"/>
                </a:solidFill>
                <a:latin typeface="+mn-lt"/>
                <a:ea typeface="Tahoma" pitchFamily="34" charset="0"/>
                <a:cs typeface="Tahoma" pitchFamily="34" charset="0"/>
              </a:rPr>
              <a:t>in </a:t>
            </a:r>
            <a:r>
              <a:rPr lang="de-DE" sz="1200" dirty="0">
                <a:solidFill>
                  <a:schemeClr val="bg1"/>
                </a:solidFill>
                <a:latin typeface="+mn-lt"/>
                <a:ea typeface="Tahoma" pitchFamily="34" charset="0"/>
                <a:cs typeface="Tahoma" pitchFamily="34" charset="0"/>
              </a:rPr>
              <a:t>ein DATEV-Programm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zur </a:t>
            </a:r>
            <a:r>
              <a:rPr lang="de-DE" sz="1200" dirty="0">
                <a:solidFill>
                  <a:schemeClr val="bg1"/>
                </a:solidFill>
                <a:latin typeface="+mn-lt"/>
                <a:ea typeface="Tahoma" pitchFamily="34" charset="0"/>
                <a:cs typeface="Tahoma" pitchFamily="34" charset="0"/>
              </a:rPr>
              <a:t>weiteren Verarbeitung?</a:t>
            </a:r>
          </a:p>
        </p:txBody>
      </p:sp>
      <p:sp>
        <p:nvSpPr>
          <p:cNvPr id="19" name="Abgerundetes Rechteck 18"/>
          <p:cNvSpPr/>
          <p:nvPr/>
        </p:nvSpPr>
        <p:spPr bwMode="auto">
          <a:xfrm>
            <a:off x="3298045" y="3225552"/>
            <a:ext cx="9400368" cy="2376264"/>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spcBef>
                <a:spcPts val="600"/>
              </a:spcBef>
              <a:buClr>
                <a:srgbClr val="007E8C"/>
              </a:buClr>
            </a:pPr>
            <a:r>
              <a:rPr lang="de-DE" sz="1200" dirty="0">
                <a:solidFill>
                  <a:srgbClr val="000000"/>
                </a:solidFill>
                <a:latin typeface="+mn-lt"/>
                <a:ea typeface="ＭＳ Ｐゴシック" pitchFamily="34" charset="-128"/>
                <a:cs typeface="Arial"/>
              </a:rPr>
              <a:t>Sofern das sog. „Vorsystem“ alle Anforderungen der GoBD erfüllt und die Schnittstellendaten jederzeit reproduzierbar sind oder vom System unveränderbar dokumentiert bzw. protokolliert wurden, müssen die Ex- bzw. </a:t>
            </a:r>
            <a:r>
              <a:rPr lang="de-DE" sz="1200" dirty="0" smtClean="0">
                <a:solidFill>
                  <a:srgbClr val="000000"/>
                </a:solidFill>
                <a:latin typeface="+mn-lt"/>
                <a:ea typeface="ＭＳ Ｐゴシック" pitchFamily="34" charset="-128"/>
                <a:cs typeface="Arial"/>
              </a:rPr>
              <a:t>Import-Dateien </a:t>
            </a:r>
            <a:r>
              <a:rPr lang="de-DE" sz="1200" dirty="0">
                <a:solidFill>
                  <a:srgbClr val="000000"/>
                </a:solidFill>
                <a:latin typeface="+mn-lt"/>
                <a:ea typeface="ＭＳ Ｐゴシック" pitchFamily="34" charset="-128"/>
                <a:cs typeface="Arial"/>
              </a:rPr>
              <a:t>nicht zusätzlich aufbewahrt werden. Ist dies nicht der Fall, sollte die Importdatei aufbewahrt und für den </a:t>
            </a:r>
            <a:r>
              <a:rPr lang="de-DE" sz="1200" dirty="0" smtClean="0">
                <a:solidFill>
                  <a:srgbClr val="000000"/>
                </a:solidFill>
                <a:latin typeface="+mn-lt"/>
                <a:ea typeface="ＭＳ Ｐゴシック" pitchFamily="34" charset="-128"/>
                <a:cs typeface="Arial"/>
              </a:rPr>
              <a:t>maschi-nellen </a:t>
            </a:r>
            <a:r>
              <a:rPr lang="de-DE" sz="1200" dirty="0">
                <a:solidFill>
                  <a:srgbClr val="000000"/>
                </a:solidFill>
                <a:latin typeface="+mn-lt"/>
                <a:ea typeface="ＭＳ Ｐゴシック" pitchFamily="34" charset="-128"/>
                <a:cs typeface="Arial"/>
              </a:rPr>
              <a:t>Datenzugriff im Falle einer Außenprüfung vorgehalten werden. Empfehlung, falls darüber Unsicherheit besteht: Aufbewahrung aller derartiger Dateien.</a:t>
            </a:r>
          </a:p>
        </p:txBody>
      </p:sp>
    </p:spTree>
    <p:extLst>
      <p:ext uri="{BB962C8B-B14F-4D97-AF65-F5344CB8AC3E}">
        <p14:creationId xmlns:p14="http://schemas.microsoft.com/office/powerpoint/2010/main" val="26075925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Foliennummernplatzhalter 4"/>
          <p:cNvSpPr>
            <a:spLocks noGrp="1"/>
          </p:cNvSpPr>
          <p:nvPr>
            <p:ph type="sldNum" sz="quarter" idx="11"/>
          </p:nvPr>
        </p:nvSpPr>
        <p:spPr/>
        <p:txBody>
          <a:bodyPr/>
          <a:lstStyle/>
          <a:p>
            <a:fld id="{FB3C0390-5D91-4408-912F-FE9D16BB8352}" type="slidenum">
              <a:rPr lang="de-DE"/>
              <a:pPr/>
              <a:t>7</a:t>
            </a:fld>
            <a:endParaRPr lang="de-DE" dirty="0"/>
          </a:p>
        </p:txBody>
      </p:sp>
      <p:sp>
        <p:nvSpPr>
          <p:cNvPr id="610306" name="Rectangle 2"/>
          <p:cNvSpPr>
            <a:spLocks noGrp="1" noChangeArrowheads="1"/>
          </p:cNvSpPr>
          <p:nvPr>
            <p:ph type="title"/>
          </p:nvPr>
        </p:nvSpPr>
        <p:spPr>
          <a:xfrm>
            <a:off x="306388" y="447675"/>
            <a:ext cx="8752296" cy="920750"/>
          </a:xfrm>
        </p:spPr>
        <p:txBody>
          <a:bodyPr/>
          <a:lstStyle/>
          <a:p>
            <a:r>
              <a:rPr lang="de-DE" dirty="0"/>
              <a:t>Belegfunktion: Aspekte der Formatwahl und </a:t>
            </a:r>
            <a:r>
              <a:rPr lang="de-DE" dirty="0" smtClean="0"/>
              <a:t>Aufbe-wahrung </a:t>
            </a:r>
            <a:r>
              <a:rPr lang="de-DE" dirty="0"/>
              <a:t>von elektronischen Belegen bzw. </a:t>
            </a:r>
            <a:r>
              <a:rPr lang="de-DE" dirty="0" smtClean="0"/>
              <a:t>Daten </a:t>
            </a:r>
            <a:r>
              <a:rPr lang="de-DE" dirty="0"/>
              <a:t>II</a:t>
            </a:r>
          </a:p>
        </p:txBody>
      </p:sp>
      <p:sp>
        <p:nvSpPr>
          <p:cNvPr id="8" name="Abgerundetes Rechteck 7"/>
          <p:cNvSpPr/>
          <p:nvPr/>
        </p:nvSpPr>
        <p:spPr bwMode="auto">
          <a:xfrm>
            <a:off x="3298045" y="1605372"/>
            <a:ext cx="9400368" cy="1548172"/>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buClr>
                <a:srgbClr val="007E8C"/>
              </a:buClr>
            </a:pPr>
            <a:r>
              <a:rPr lang="de-DE" sz="1200" dirty="0">
                <a:solidFill>
                  <a:srgbClr val="000000"/>
                </a:solidFill>
                <a:latin typeface="+mn-lt"/>
                <a:ea typeface="ＭＳ Ｐゴシック" pitchFamily="34" charset="-128"/>
                <a:cs typeface="Arial"/>
              </a:rPr>
              <a:t>Office-Formate (z</a:t>
            </a:r>
            <a:r>
              <a:rPr lang="de-DE" sz="1200" dirty="0" smtClean="0">
                <a:solidFill>
                  <a:srgbClr val="000000"/>
                </a:solidFill>
                <a:latin typeface="+mn-lt"/>
                <a:ea typeface="ＭＳ Ｐゴシック" pitchFamily="34" charset="-128"/>
                <a:cs typeface="Arial"/>
              </a:rPr>
              <a:t>. B</a:t>
            </a:r>
            <a:r>
              <a:rPr lang="de-DE" sz="1200" dirty="0">
                <a:solidFill>
                  <a:srgbClr val="000000"/>
                </a:solidFill>
                <a:latin typeface="+mn-lt"/>
                <a:ea typeface="ＭＳ Ｐゴシック" pitchFamily="34" charset="-128"/>
                <a:cs typeface="Arial"/>
              </a:rPr>
              <a:t>. DATEV Kassen- und Warenerfassung für Office) können grundsätzlich auch weiterhin verwendet werden, auch wenn sie Belegfunktion erfüllen. Sofern jedoch keine Aufbewahrungs- bzw. Archivsysteme zum Einsatz kommen (z</a:t>
            </a:r>
            <a:r>
              <a:rPr lang="de-DE" sz="1200" dirty="0" smtClean="0">
                <a:solidFill>
                  <a:srgbClr val="000000"/>
                </a:solidFill>
                <a:latin typeface="+mn-lt"/>
                <a:ea typeface="ＭＳ Ｐゴシック" pitchFamily="34" charset="-128"/>
                <a:cs typeface="Arial"/>
              </a:rPr>
              <a:t>. B</a:t>
            </a:r>
            <a:r>
              <a:rPr lang="de-DE" sz="1200" dirty="0">
                <a:solidFill>
                  <a:srgbClr val="000000"/>
                </a:solidFill>
                <a:latin typeface="+mn-lt"/>
                <a:ea typeface="ＭＳ Ｐゴシック" pitchFamily="34" charset="-128"/>
                <a:cs typeface="Arial"/>
              </a:rPr>
              <a:t>. DMS), sollten ergänzende Maßnahmen getroffen werden, z</a:t>
            </a:r>
            <a:r>
              <a:rPr lang="de-DE" sz="1200" dirty="0" smtClean="0">
                <a:solidFill>
                  <a:srgbClr val="000000"/>
                </a:solidFill>
                <a:latin typeface="+mn-lt"/>
                <a:ea typeface="ＭＳ Ｐゴシック" pitchFamily="34" charset="-128"/>
                <a:cs typeface="Arial"/>
              </a:rPr>
              <a:t>. B</a:t>
            </a:r>
            <a:r>
              <a:rPr lang="de-DE" sz="1200" dirty="0">
                <a:solidFill>
                  <a:srgbClr val="000000"/>
                </a:solidFill>
                <a:latin typeface="+mn-lt"/>
                <a:ea typeface="ＭＳ Ｐゴシック" pitchFamily="34" charset="-128"/>
                <a:cs typeface="Arial"/>
              </a:rPr>
              <a:t>. eine Kombination aus regelmäßigen Sicherungen, Zugriffsschutz auf die Ablageorte auf dem Rechner, Schreibschutzmaßnahmen und </a:t>
            </a:r>
            <a:r>
              <a:rPr lang="de-DE" sz="1200" dirty="0" smtClean="0">
                <a:solidFill>
                  <a:srgbClr val="000000"/>
                </a:solidFill>
                <a:latin typeface="+mn-lt"/>
                <a:ea typeface="ＭＳ Ｐゴシック" pitchFamily="34" charset="-128"/>
                <a:cs typeface="Arial"/>
              </a:rPr>
              <a:t>Verfahrens-dokumentation </a:t>
            </a:r>
            <a:r>
              <a:rPr lang="de-DE" sz="1200" dirty="0">
                <a:solidFill>
                  <a:srgbClr val="000000"/>
                </a:solidFill>
                <a:latin typeface="+mn-lt"/>
                <a:ea typeface="ＭＳ Ｐゴシック" pitchFamily="34" charset="-128"/>
                <a:cs typeface="Arial"/>
              </a:rPr>
              <a:t>mit Erläuterung der Maßnahmen. Auch die Umwandlung und ergänzende Aufbewahrung mit Datum der Umwandlung in weniger leicht änderbare Formate (z</a:t>
            </a:r>
            <a:r>
              <a:rPr lang="de-DE" sz="1200" dirty="0" smtClean="0">
                <a:solidFill>
                  <a:srgbClr val="000000"/>
                </a:solidFill>
                <a:latin typeface="+mn-lt"/>
                <a:ea typeface="ＭＳ Ｐゴシック" pitchFamily="34" charset="-128"/>
                <a:cs typeface="Arial"/>
              </a:rPr>
              <a:t>. B</a:t>
            </a:r>
            <a:r>
              <a:rPr lang="de-DE" sz="1200" dirty="0">
                <a:solidFill>
                  <a:srgbClr val="000000"/>
                </a:solidFill>
                <a:latin typeface="+mn-lt"/>
                <a:ea typeface="ＭＳ Ｐゴシック" pitchFamily="34" charset="-128"/>
                <a:cs typeface="Arial"/>
              </a:rPr>
              <a:t>. PDF) kann die Beweiskraft erhöhen.</a:t>
            </a:r>
          </a:p>
        </p:txBody>
      </p:sp>
      <p:sp>
        <p:nvSpPr>
          <p:cNvPr id="9" name="Abgerundetes Rechteck 8"/>
          <p:cNvSpPr/>
          <p:nvPr/>
        </p:nvSpPr>
        <p:spPr bwMode="auto">
          <a:xfrm>
            <a:off x="213860" y="1605372"/>
            <a:ext cx="2978987" cy="1548172"/>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Können Office-Formate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weiterhin </a:t>
            </a:r>
            <a:r>
              <a:rPr lang="de-DE" sz="1200" dirty="0">
                <a:solidFill>
                  <a:schemeClr val="bg1"/>
                </a:solidFill>
                <a:latin typeface="+mn-lt"/>
                <a:ea typeface="Tahoma" pitchFamily="34" charset="0"/>
                <a:cs typeface="Tahoma" pitchFamily="34" charset="0"/>
              </a:rPr>
              <a:t>verwendet werden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und </a:t>
            </a:r>
            <a:r>
              <a:rPr lang="de-DE" sz="1200" dirty="0">
                <a:solidFill>
                  <a:schemeClr val="bg1"/>
                </a:solidFill>
                <a:latin typeface="+mn-lt"/>
                <a:ea typeface="Tahoma" pitchFamily="34" charset="0"/>
                <a:cs typeface="Tahoma" pitchFamily="34" charset="0"/>
              </a:rPr>
              <a:t>welche Formate sind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ggf</a:t>
            </a:r>
            <a:r>
              <a:rPr lang="de-DE" sz="1200" dirty="0">
                <a:solidFill>
                  <a:schemeClr val="bg1"/>
                </a:solidFill>
                <a:latin typeface="+mn-lt"/>
                <a:ea typeface="Tahoma" pitchFamily="34" charset="0"/>
                <a:cs typeface="Tahoma" pitchFamily="34" charset="0"/>
              </a:rPr>
              <a:t>. besser geeignet?</a:t>
            </a:r>
          </a:p>
        </p:txBody>
      </p:sp>
      <p:sp>
        <p:nvSpPr>
          <p:cNvPr id="18" name="Abgerundetes Rechteck 17"/>
          <p:cNvSpPr/>
          <p:nvPr/>
        </p:nvSpPr>
        <p:spPr bwMode="auto">
          <a:xfrm>
            <a:off x="201700" y="3225552"/>
            <a:ext cx="2978987" cy="2376264"/>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Können Belege und sonstige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Aufzeichnungen </a:t>
            </a:r>
            <a:r>
              <a:rPr lang="de-DE" sz="1200" dirty="0">
                <a:solidFill>
                  <a:schemeClr val="bg1"/>
                </a:solidFill>
                <a:latin typeface="+mn-lt"/>
                <a:ea typeface="Tahoma" pitchFamily="34" charset="0"/>
                <a:cs typeface="Tahoma" pitchFamily="34" charset="0"/>
              </a:rPr>
              <a:t>in elektronischer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Form </a:t>
            </a:r>
            <a:r>
              <a:rPr lang="de-DE" sz="1200" dirty="0">
                <a:solidFill>
                  <a:schemeClr val="bg1"/>
                </a:solidFill>
                <a:latin typeface="+mn-lt"/>
                <a:ea typeface="Tahoma" pitchFamily="34" charset="0"/>
                <a:cs typeface="Tahoma" pitchFamily="34" charset="0"/>
              </a:rPr>
              <a:t>auch weiterhin auf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Dateisystemebene (</a:t>
            </a:r>
            <a:r>
              <a:rPr lang="de-DE" sz="1200" dirty="0">
                <a:solidFill>
                  <a:schemeClr val="bg1"/>
                </a:solidFill>
                <a:latin typeface="+mn-lt"/>
                <a:ea typeface="Tahoma" pitchFamily="34" charset="0"/>
                <a:cs typeface="Tahoma" pitchFamily="34" charset="0"/>
              </a:rPr>
              <a:t>z</a:t>
            </a:r>
            <a:r>
              <a:rPr lang="de-DE" sz="1200" dirty="0" smtClean="0">
                <a:solidFill>
                  <a:schemeClr val="bg1"/>
                </a:solidFill>
                <a:latin typeface="+mn-lt"/>
                <a:ea typeface="Tahoma" pitchFamily="34" charset="0"/>
                <a:cs typeface="Tahoma" pitchFamily="34" charset="0"/>
              </a:rPr>
              <a:t>. B</a:t>
            </a:r>
            <a:r>
              <a:rPr lang="de-DE" sz="1200" dirty="0">
                <a:solidFill>
                  <a:schemeClr val="bg1"/>
                </a:solidFill>
                <a:latin typeface="+mn-lt"/>
                <a:ea typeface="Tahoma" pitchFamily="34" charset="0"/>
                <a:cs typeface="Tahoma" pitchFamily="34" charset="0"/>
              </a:rPr>
              <a:t>. Datenpfade </a:t>
            </a:r>
            <a:r>
              <a:rPr lang="de-DE" sz="1200" dirty="0" smtClean="0">
                <a:solidFill>
                  <a:schemeClr val="bg1"/>
                </a:solidFill>
                <a:latin typeface="+mn-lt"/>
                <a:ea typeface="Tahoma" pitchFamily="34" charset="0"/>
                <a:cs typeface="Tahoma" pitchFamily="34" charset="0"/>
              </a:rPr>
              <a:t>im Windows-Dateisystem</a:t>
            </a:r>
            <a:r>
              <a:rPr lang="de-DE" sz="1200" dirty="0">
                <a:solidFill>
                  <a:schemeClr val="bg1"/>
                </a:solidFill>
                <a:latin typeface="+mn-lt"/>
                <a:ea typeface="Tahoma" pitchFamily="34" charset="0"/>
                <a:cs typeface="Tahoma" pitchFamily="34" charset="0"/>
              </a:rPr>
              <a:t>) </a:t>
            </a:r>
            <a:r>
              <a:rPr lang="de-DE" sz="1200" dirty="0" smtClean="0">
                <a:solidFill>
                  <a:schemeClr val="bg1"/>
                </a:solidFill>
                <a:latin typeface="+mn-lt"/>
                <a:ea typeface="Tahoma" pitchFamily="34" charset="0"/>
                <a:cs typeface="Tahoma" pitchFamily="34" charset="0"/>
              </a:rPr>
              <a:t>abgelegt </a:t>
            </a:r>
            <a:r>
              <a:rPr lang="de-DE" sz="1200" dirty="0">
                <a:solidFill>
                  <a:schemeClr val="bg1"/>
                </a:solidFill>
                <a:latin typeface="+mn-lt"/>
                <a:ea typeface="Tahoma" pitchFamily="34" charset="0"/>
                <a:cs typeface="Tahoma" pitchFamily="34" charset="0"/>
              </a:rPr>
              <a:t>und aufbewahrt werden?</a:t>
            </a:r>
          </a:p>
        </p:txBody>
      </p:sp>
      <p:sp>
        <p:nvSpPr>
          <p:cNvPr id="19" name="Abgerundetes Rechteck 18"/>
          <p:cNvSpPr/>
          <p:nvPr/>
        </p:nvSpPr>
        <p:spPr bwMode="auto">
          <a:xfrm>
            <a:off x="3298045" y="3225552"/>
            <a:ext cx="9400368" cy="2376264"/>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buClr>
                <a:srgbClr val="007E8C"/>
              </a:buClr>
            </a:pPr>
            <a:r>
              <a:rPr lang="de-DE" sz="1200" dirty="0">
                <a:solidFill>
                  <a:srgbClr val="000000"/>
                </a:solidFill>
                <a:latin typeface="+mn-lt"/>
                <a:ea typeface="ＭＳ Ｐゴシック" pitchFamily="34" charset="-128"/>
                <a:cs typeface="Arial"/>
              </a:rPr>
              <a:t>Grundsätzlich ja. Hierbei sollten dann allerdings ergänzende Maßnahmen zum Zugriffsschutz der Daten und zu ihrer Unveränderbarkeit ergriffen und dokumentiert werden (siehe hierzu obige Frage). Bei größerem Belegvolumen sollte geprüft werden, ob ein Archivsystem zweckmäßig ist (z</a:t>
            </a:r>
            <a:r>
              <a:rPr lang="de-DE" sz="1200" dirty="0" smtClean="0">
                <a:solidFill>
                  <a:srgbClr val="000000"/>
                </a:solidFill>
                <a:latin typeface="+mn-lt"/>
                <a:ea typeface="ＭＳ Ｐゴシック" pitchFamily="34" charset="-128"/>
                <a:cs typeface="Arial"/>
              </a:rPr>
              <a:t>. B</a:t>
            </a:r>
            <a:r>
              <a:rPr lang="de-DE" sz="1200" dirty="0">
                <a:solidFill>
                  <a:srgbClr val="000000"/>
                </a:solidFill>
                <a:latin typeface="+mn-lt"/>
                <a:ea typeface="ＭＳ Ｐゴシック" pitchFamily="34" charset="-128"/>
                <a:cs typeface="Arial"/>
              </a:rPr>
              <a:t>. DATEV Unternehmen online, </a:t>
            </a:r>
            <a:r>
              <a:rPr lang="de-DE" sz="1200" dirty="0" smtClean="0">
                <a:solidFill>
                  <a:srgbClr val="000000"/>
                </a:solidFill>
                <a:latin typeface="+mn-lt"/>
                <a:ea typeface="ＭＳ Ｐゴシック" pitchFamily="34" charset="-128"/>
                <a:cs typeface="Arial"/>
              </a:rPr>
              <a:t>DATEV DMS</a:t>
            </a:r>
            <a:r>
              <a:rPr lang="de-DE" sz="1200" dirty="0">
                <a:solidFill>
                  <a:srgbClr val="000000"/>
                </a:solidFill>
                <a:latin typeface="+mn-lt"/>
                <a:ea typeface="ＭＳ Ｐゴシック" pitchFamily="34" charset="-128"/>
                <a:cs typeface="Arial"/>
              </a:rPr>
              <a:t>).</a:t>
            </a:r>
          </a:p>
        </p:txBody>
      </p:sp>
    </p:spTree>
    <p:extLst>
      <p:ext uri="{BB962C8B-B14F-4D97-AF65-F5344CB8AC3E}">
        <p14:creationId xmlns:p14="http://schemas.microsoft.com/office/powerpoint/2010/main" val="1240988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Foliennummernplatzhalter 4"/>
          <p:cNvSpPr>
            <a:spLocks noGrp="1"/>
          </p:cNvSpPr>
          <p:nvPr>
            <p:ph type="sldNum" sz="quarter" idx="11"/>
          </p:nvPr>
        </p:nvSpPr>
        <p:spPr/>
        <p:txBody>
          <a:bodyPr/>
          <a:lstStyle/>
          <a:p>
            <a:fld id="{FB3C0390-5D91-4408-912F-FE9D16BB8352}" type="slidenum">
              <a:rPr lang="de-DE"/>
              <a:pPr/>
              <a:t>8</a:t>
            </a:fld>
            <a:endParaRPr lang="de-DE" dirty="0"/>
          </a:p>
        </p:txBody>
      </p:sp>
      <p:sp>
        <p:nvSpPr>
          <p:cNvPr id="610306" name="Rectangle 2"/>
          <p:cNvSpPr>
            <a:spLocks noGrp="1" noChangeArrowheads="1"/>
          </p:cNvSpPr>
          <p:nvPr>
            <p:ph type="title"/>
          </p:nvPr>
        </p:nvSpPr>
        <p:spPr>
          <a:xfrm>
            <a:off x="306388" y="447675"/>
            <a:ext cx="8752296" cy="920750"/>
          </a:xfrm>
        </p:spPr>
        <p:txBody>
          <a:bodyPr/>
          <a:lstStyle/>
          <a:p>
            <a:r>
              <a:rPr lang="de-DE" dirty="0"/>
              <a:t>Ausblick </a:t>
            </a:r>
            <a:r>
              <a:rPr lang="de-DE" dirty="0" smtClean="0"/>
              <a:t>auf </a:t>
            </a:r>
            <a:r>
              <a:rPr lang="de-DE" dirty="0"/>
              <a:t>GoBD-bedingte Programmanpassungen durch DATEV ab</a:t>
            </a:r>
            <a:r>
              <a:rPr lang="de-DE" dirty="0" smtClean="0">
                <a:solidFill>
                  <a:srgbClr val="FF0000"/>
                </a:solidFill>
              </a:rPr>
              <a:t> </a:t>
            </a:r>
            <a:r>
              <a:rPr lang="de-DE" dirty="0" smtClean="0"/>
              <a:t>2016</a:t>
            </a:r>
            <a:endParaRPr lang="de-DE" dirty="0"/>
          </a:p>
        </p:txBody>
      </p:sp>
      <p:sp>
        <p:nvSpPr>
          <p:cNvPr id="8" name="Abgerundetes Rechteck 7"/>
          <p:cNvSpPr/>
          <p:nvPr/>
        </p:nvSpPr>
        <p:spPr bwMode="auto">
          <a:xfrm>
            <a:off x="3298044" y="2037420"/>
            <a:ext cx="9409713" cy="1368152"/>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buClr>
                <a:srgbClr val="007E8C"/>
              </a:buClr>
            </a:pPr>
            <a:r>
              <a:rPr lang="de-DE" sz="1200" dirty="0">
                <a:solidFill>
                  <a:srgbClr val="000000"/>
                </a:solidFill>
                <a:latin typeface="+mn-lt"/>
                <a:ea typeface="ＭＳ Ｐゴシック" pitchFamily="34" charset="-128"/>
                <a:cs typeface="Arial"/>
              </a:rPr>
              <a:t>Aus den GoBD wird keine primär zeitliche „Monatsregel“, sondern eine zweckorientierte Auslegung </a:t>
            </a:r>
            <a:r>
              <a:rPr lang="de-DE" sz="1200" dirty="0" smtClean="0">
                <a:solidFill>
                  <a:srgbClr val="000000"/>
                </a:solidFill>
                <a:latin typeface="+mn-lt"/>
                <a:ea typeface="ＭＳ Ｐゴシック" pitchFamily="34" charset="-128"/>
                <a:cs typeface="Arial"/>
              </a:rPr>
              <a:t>(</a:t>
            </a:r>
            <a:r>
              <a:rPr lang="de-DE" sz="1200" dirty="0" smtClean="0">
                <a:solidFill>
                  <a:srgbClr val="000000"/>
                </a:solidFill>
                <a:latin typeface="+mn-lt"/>
                <a:ea typeface="ＭＳ Ｐゴシック" pitchFamily="34" charset="-128"/>
                <a:cs typeface="Arial"/>
                <a:sym typeface="Wingdings" panose="05000000000000000000" pitchFamily="2" charset="2"/>
              </a:rPr>
              <a:t></a:t>
            </a:r>
            <a:r>
              <a:rPr lang="de-DE" sz="1200" dirty="0" smtClean="0">
                <a:solidFill>
                  <a:srgbClr val="000000"/>
                </a:solidFill>
                <a:latin typeface="+mn-lt"/>
                <a:ea typeface="ＭＳ Ｐゴシック" pitchFamily="34" charset="-128"/>
                <a:cs typeface="Arial"/>
              </a:rPr>
              <a:t> </a:t>
            </a:r>
            <a:r>
              <a:rPr lang="de-DE" sz="1200" dirty="0">
                <a:solidFill>
                  <a:srgbClr val="000000"/>
                </a:solidFill>
                <a:latin typeface="+mn-lt"/>
                <a:ea typeface="ＭＳ Ｐゴシック" pitchFamily="34" charset="-128"/>
                <a:cs typeface="Arial"/>
              </a:rPr>
              <a:t>Nachweis, Nachvollziehbarkeit) mit Orientierung am Zeitpunkt der Weitergabe der UStVA an Dritte als spätestem </a:t>
            </a:r>
            <a:r>
              <a:rPr lang="de-DE" sz="1200" dirty="0" smtClean="0">
                <a:solidFill>
                  <a:srgbClr val="000000"/>
                </a:solidFill>
                <a:latin typeface="+mn-lt"/>
                <a:ea typeface="ＭＳ Ｐゴシック" pitchFamily="34" charset="-128"/>
                <a:cs typeface="Arial"/>
              </a:rPr>
              <a:t>Festschrei-</a:t>
            </a:r>
            <a:r>
              <a:rPr lang="de-DE" sz="1200" dirty="0" err="1" smtClean="0">
                <a:solidFill>
                  <a:srgbClr val="000000"/>
                </a:solidFill>
                <a:latin typeface="+mn-lt"/>
                <a:ea typeface="ＭＳ Ｐゴシック" pitchFamily="34" charset="-128"/>
                <a:cs typeface="Arial"/>
              </a:rPr>
              <a:t>bungszeitpunkt</a:t>
            </a:r>
            <a:r>
              <a:rPr lang="de-DE" sz="1200" dirty="0" smtClean="0">
                <a:solidFill>
                  <a:srgbClr val="000000"/>
                </a:solidFill>
                <a:latin typeface="+mn-lt"/>
                <a:ea typeface="ＭＳ Ｐゴシック" pitchFamily="34" charset="-128"/>
                <a:cs typeface="Arial"/>
              </a:rPr>
              <a:t> </a:t>
            </a:r>
            <a:r>
              <a:rPr lang="de-DE" sz="1200" dirty="0">
                <a:solidFill>
                  <a:srgbClr val="000000"/>
                </a:solidFill>
                <a:latin typeface="+mn-lt"/>
                <a:ea typeface="ＭＳ Ｐゴシック" pitchFamily="34" charset="-128"/>
                <a:cs typeface="Arial"/>
              </a:rPr>
              <a:t>gefolgert. Der Anwender steuert weiterhin eigenverantwortlich die Zeitnähe der Festschreibung.</a:t>
            </a:r>
          </a:p>
        </p:txBody>
      </p:sp>
      <p:sp>
        <p:nvSpPr>
          <p:cNvPr id="9" name="Abgerundetes Rechteck 8"/>
          <p:cNvSpPr/>
          <p:nvPr/>
        </p:nvSpPr>
        <p:spPr bwMode="auto">
          <a:xfrm>
            <a:off x="213860" y="2037420"/>
            <a:ext cx="2978987" cy="1368152"/>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Wie werden die GoBD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bei </a:t>
            </a:r>
            <a:r>
              <a:rPr lang="de-DE" sz="1200" dirty="0">
                <a:solidFill>
                  <a:schemeClr val="bg1"/>
                </a:solidFill>
                <a:latin typeface="+mn-lt"/>
                <a:ea typeface="Tahoma" pitchFamily="34" charset="0"/>
                <a:cs typeface="Tahoma" pitchFamily="34" charset="0"/>
              </a:rPr>
              <a:t>der Festschreibung im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Kontext </a:t>
            </a:r>
            <a:r>
              <a:rPr lang="de-DE" sz="1200" dirty="0">
                <a:solidFill>
                  <a:schemeClr val="bg1"/>
                </a:solidFill>
                <a:latin typeface="+mn-lt"/>
                <a:ea typeface="Tahoma" pitchFamily="34" charset="0"/>
                <a:cs typeface="Tahoma" pitchFamily="34" charset="0"/>
              </a:rPr>
              <a:t>der UStVA interpretiert?</a:t>
            </a:r>
          </a:p>
        </p:txBody>
      </p:sp>
      <p:sp>
        <p:nvSpPr>
          <p:cNvPr id="18" name="Abgerundetes Rechteck 17"/>
          <p:cNvSpPr/>
          <p:nvPr/>
        </p:nvSpPr>
        <p:spPr bwMode="auto">
          <a:xfrm>
            <a:off x="201700" y="3477580"/>
            <a:ext cx="2978987" cy="972108"/>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Was folgt daraus für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die </a:t>
            </a:r>
            <a:r>
              <a:rPr lang="de-DE" sz="1200" dirty="0">
                <a:solidFill>
                  <a:schemeClr val="bg1"/>
                </a:solidFill>
                <a:latin typeface="+mn-lt"/>
                <a:ea typeface="Tahoma" pitchFamily="34" charset="0"/>
                <a:cs typeface="Tahoma" pitchFamily="34" charset="0"/>
              </a:rPr>
              <a:t>bisherige Logik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der </a:t>
            </a:r>
            <a:r>
              <a:rPr lang="de-DE" sz="1200" dirty="0">
                <a:solidFill>
                  <a:schemeClr val="bg1"/>
                </a:solidFill>
                <a:latin typeface="+mn-lt"/>
                <a:ea typeface="Tahoma" pitchFamily="34" charset="0"/>
                <a:cs typeface="Tahoma" pitchFamily="34" charset="0"/>
              </a:rPr>
              <a:t>Festschreibung?</a:t>
            </a:r>
          </a:p>
        </p:txBody>
      </p:sp>
      <p:sp>
        <p:nvSpPr>
          <p:cNvPr id="19" name="Abgerundetes Rechteck 18"/>
          <p:cNvSpPr/>
          <p:nvPr/>
        </p:nvSpPr>
        <p:spPr bwMode="auto">
          <a:xfrm>
            <a:off x="3298044" y="3477580"/>
            <a:ext cx="9409713" cy="972108"/>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buClr>
                <a:srgbClr val="007E8C"/>
              </a:buClr>
            </a:pPr>
            <a:r>
              <a:rPr lang="de-DE" sz="1200" dirty="0">
                <a:solidFill>
                  <a:srgbClr val="000000"/>
                </a:solidFill>
                <a:latin typeface="+mn-lt"/>
                <a:ea typeface="ＭＳ Ｐゴシック" pitchFamily="34" charset="-128"/>
                <a:cs typeface="Arial"/>
              </a:rPr>
              <a:t>Anstelle der bisherigen Hinweismeldung bei der Übermittlung der UStVA wird zukünftig grundsätzlich programmseitig eine Festschreibung aller Buchungsstapel gefordert, die zeitlich bis einschließlich zum UStVA-Zeitraum reichen.</a:t>
            </a:r>
          </a:p>
        </p:txBody>
      </p:sp>
      <p:sp>
        <p:nvSpPr>
          <p:cNvPr id="10" name="Abgerundetes Rechteck 9"/>
          <p:cNvSpPr/>
          <p:nvPr/>
        </p:nvSpPr>
        <p:spPr bwMode="auto">
          <a:xfrm>
            <a:off x="211046" y="4521696"/>
            <a:ext cx="2978987" cy="792088"/>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Kann die neue Logik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in </a:t>
            </a:r>
            <a:r>
              <a:rPr lang="de-DE" sz="1200" dirty="0">
                <a:solidFill>
                  <a:schemeClr val="bg1"/>
                </a:solidFill>
                <a:latin typeface="+mn-lt"/>
                <a:ea typeface="Tahoma" pitchFamily="34" charset="0"/>
                <a:cs typeface="Tahoma" pitchFamily="34" charset="0"/>
              </a:rPr>
              <a:t>Ausnahmefällen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aufgehoben </a:t>
            </a:r>
            <a:r>
              <a:rPr lang="de-DE" sz="1200" dirty="0">
                <a:solidFill>
                  <a:schemeClr val="bg1"/>
                </a:solidFill>
                <a:latin typeface="+mn-lt"/>
                <a:ea typeface="Tahoma" pitchFamily="34" charset="0"/>
                <a:cs typeface="Tahoma" pitchFamily="34" charset="0"/>
              </a:rPr>
              <a:t>werden?</a:t>
            </a:r>
          </a:p>
        </p:txBody>
      </p:sp>
      <p:sp>
        <p:nvSpPr>
          <p:cNvPr id="11" name="Abgerundetes Rechteck 10"/>
          <p:cNvSpPr/>
          <p:nvPr/>
        </p:nvSpPr>
        <p:spPr bwMode="auto">
          <a:xfrm>
            <a:off x="3298044" y="4521696"/>
            <a:ext cx="9409713" cy="792088"/>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buClr>
                <a:srgbClr val="007E8C"/>
              </a:buClr>
            </a:pPr>
            <a:r>
              <a:rPr lang="de-DE" sz="1200" dirty="0">
                <a:solidFill>
                  <a:srgbClr val="000000"/>
                </a:solidFill>
                <a:latin typeface="+mn-lt"/>
                <a:ea typeface="ＭＳ Ｐゴシック" pitchFamily="34" charset="-128"/>
                <a:cs typeface="Arial"/>
              </a:rPr>
              <a:t>Ja, die Festschreibungspflicht kann für einen </a:t>
            </a:r>
            <a:r>
              <a:rPr lang="de-DE" sz="1200" dirty="0" smtClean="0">
                <a:solidFill>
                  <a:srgbClr val="000000"/>
                </a:solidFill>
                <a:latin typeface="+mn-lt"/>
                <a:ea typeface="ＭＳ Ｐゴシック" pitchFamily="34" charset="-128"/>
                <a:cs typeface="Arial"/>
              </a:rPr>
              <a:t>Mandanten </a:t>
            </a:r>
            <a:r>
              <a:rPr lang="de-DE" sz="1200" dirty="0" smtClean="0">
                <a:latin typeface="+mn-lt"/>
                <a:ea typeface="ＭＳ Ｐゴシック" pitchFamily="34" charset="-128"/>
                <a:cs typeface="Arial"/>
              </a:rPr>
              <a:t>durch einen berechtigten Mitarbeiter über eine Rechtevergabe in der Nutzungskontrolle </a:t>
            </a:r>
            <a:r>
              <a:rPr lang="de-DE" sz="1200" dirty="0" smtClean="0">
                <a:solidFill>
                  <a:srgbClr val="000000"/>
                </a:solidFill>
                <a:latin typeface="+mn-lt"/>
                <a:ea typeface="ＭＳ Ｐゴシック" pitchFamily="34" charset="-128"/>
                <a:cs typeface="Arial"/>
              </a:rPr>
              <a:t>aufgehoben </a:t>
            </a:r>
            <a:r>
              <a:rPr lang="de-DE" sz="1200" dirty="0">
                <a:solidFill>
                  <a:srgbClr val="000000"/>
                </a:solidFill>
                <a:latin typeface="+mn-lt"/>
                <a:ea typeface="ＭＳ Ｐゴシック" pitchFamily="34" charset="-128"/>
                <a:cs typeface="Arial"/>
              </a:rPr>
              <a:t>werden. Dies wird systemseitig dokumentiert.</a:t>
            </a:r>
          </a:p>
        </p:txBody>
      </p:sp>
      <p:sp>
        <p:nvSpPr>
          <p:cNvPr id="12" name="Abgerundetes Rechteck 11"/>
          <p:cNvSpPr/>
          <p:nvPr/>
        </p:nvSpPr>
        <p:spPr bwMode="auto">
          <a:xfrm>
            <a:off x="201701" y="5385792"/>
            <a:ext cx="2978987" cy="792088"/>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Ab wann greift die neue Logik?</a:t>
            </a:r>
          </a:p>
        </p:txBody>
      </p:sp>
      <p:sp>
        <p:nvSpPr>
          <p:cNvPr id="13" name="Abgerundetes Rechteck 12"/>
          <p:cNvSpPr/>
          <p:nvPr/>
        </p:nvSpPr>
        <p:spPr bwMode="auto">
          <a:xfrm>
            <a:off x="3288699" y="5385792"/>
            <a:ext cx="9409713" cy="792088"/>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buClr>
                <a:srgbClr val="007E8C"/>
              </a:buClr>
            </a:pPr>
            <a:r>
              <a:rPr lang="de-DE" sz="1200" dirty="0">
                <a:solidFill>
                  <a:srgbClr val="000000"/>
                </a:solidFill>
                <a:latin typeface="+mn-lt"/>
                <a:ea typeface="ＭＳ Ｐゴシック" pitchFamily="34" charset="-128"/>
                <a:cs typeface="Arial"/>
              </a:rPr>
              <a:t>Die neue Logik greift programmseitig für alle Buchungsjahre ab dem </a:t>
            </a:r>
            <a:r>
              <a:rPr lang="de-DE" sz="1200" dirty="0" smtClean="0">
                <a:solidFill>
                  <a:srgbClr val="000000"/>
                </a:solidFill>
                <a:latin typeface="+mn-lt"/>
                <a:ea typeface="ＭＳ Ｐゴシック" pitchFamily="34" charset="-128"/>
                <a:cs typeface="Arial"/>
              </a:rPr>
              <a:t>01.01.2016</a:t>
            </a:r>
            <a:r>
              <a:rPr lang="de-DE" sz="1200" dirty="0">
                <a:solidFill>
                  <a:srgbClr val="000000"/>
                </a:solidFill>
                <a:latin typeface="+mn-lt"/>
                <a:ea typeface="ＭＳ Ｐゴシック" pitchFamily="34" charset="-128"/>
                <a:cs typeface="Arial"/>
              </a:rPr>
              <a:t>. Ein Eingriff in unterjährig laufende Buchführungen erfolgt nicht, weil dies nicht als zumutbar angesehen wird. Dennoch werden eine frühzeitige </a:t>
            </a:r>
            <a:r>
              <a:rPr lang="de-DE" sz="1200" dirty="0" smtClean="0">
                <a:solidFill>
                  <a:srgbClr val="000000"/>
                </a:solidFill>
                <a:latin typeface="+mn-lt"/>
                <a:ea typeface="ＭＳ Ｐゴシック" pitchFamily="34" charset="-128"/>
                <a:cs typeface="Arial"/>
              </a:rPr>
              <a:t>Vorberei-tung </a:t>
            </a:r>
            <a:r>
              <a:rPr lang="de-DE" sz="1200" dirty="0">
                <a:solidFill>
                  <a:srgbClr val="000000"/>
                </a:solidFill>
                <a:latin typeface="+mn-lt"/>
                <a:ea typeface="ＭＳ Ｐゴシック" pitchFamily="34" charset="-128"/>
                <a:cs typeface="Arial"/>
              </a:rPr>
              <a:t>und die angemessene Organisation des Festschreibungsverhaltens bei erfassten Buchungssätzen empfohlen.</a:t>
            </a:r>
          </a:p>
        </p:txBody>
      </p:sp>
      <p:sp>
        <p:nvSpPr>
          <p:cNvPr id="14" name="Abgerundetes Rechteck 13"/>
          <p:cNvSpPr/>
          <p:nvPr/>
        </p:nvSpPr>
        <p:spPr bwMode="auto">
          <a:xfrm>
            <a:off x="201701" y="6249888"/>
            <a:ext cx="2978987" cy="792088"/>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smtClean="0">
                <a:solidFill>
                  <a:schemeClr val="bg1"/>
                </a:solidFill>
                <a:latin typeface="+mn-lt"/>
                <a:ea typeface="Tahoma" pitchFamily="34" charset="0"/>
                <a:cs typeface="Tahoma" pitchFamily="34" charset="0"/>
              </a:rPr>
              <a:t>Werden Einnahmenüber-schussrechner </a:t>
            </a:r>
            <a:r>
              <a:rPr lang="de-DE" sz="1200" dirty="0">
                <a:solidFill>
                  <a:schemeClr val="bg1"/>
                </a:solidFill>
                <a:latin typeface="+mn-lt"/>
                <a:ea typeface="Tahoma" pitchFamily="34" charset="0"/>
                <a:cs typeface="Tahoma" pitchFamily="34" charset="0"/>
              </a:rPr>
              <a:t>analog </a:t>
            </a:r>
            <a:r>
              <a:rPr lang="de-DE" sz="1200" dirty="0" smtClean="0">
                <a:solidFill>
                  <a:schemeClr val="bg1"/>
                </a:solidFill>
                <a:latin typeface="+mn-lt"/>
                <a:ea typeface="Tahoma" pitchFamily="34" charset="0"/>
                <a:cs typeface="Tahoma" pitchFamily="34" charset="0"/>
              </a:rPr>
              <a:t/>
            </a:r>
            <a:br>
              <a:rPr lang="de-DE" sz="1200" dirty="0" smtClean="0">
                <a:solidFill>
                  <a:schemeClr val="bg1"/>
                </a:solidFill>
                <a:latin typeface="+mn-lt"/>
                <a:ea typeface="Tahoma" pitchFamily="34" charset="0"/>
                <a:cs typeface="Tahoma" pitchFamily="34" charset="0"/>
              </a:rPr>
            </a:br>
            <a:r>
              <a:rPr lang="de-DE" sz="1200" dirty="0" smtClean="0">
                <a:solidFill>
                  <a:schemeClr val="bg1"/>
                </a:solidFill>
                <a:latin typeface="+mn-lt"/>
                <a:ea typeface="Tahoma" pitchFamily="34" charset="0"/>
                <a:cs typeface="Tahoma" pitchFamily="34" charset="0"/>
              </a:rPr>
              <a:t>behandelt</a:t>
            </a:r>
            <a:r>
              <a:rPr lang="de-DE" sz="1200" dirty="0">
                <a:solidFill>
                  <a:schemeClr val="bg1"/>
                </a:solidFill>
                <a:latin typeface="+mn-lt"/>
                <a:ea typeface="Tahoma" pitchFamily="34" charset="0"/>
                <a:cs typeface="Tahoma" pitchFamily="34" charset="0"/>
              </a:rPr>
              <a:t>?</a:t>
            </a:r>
          </a:p>
        </p:txBody>
      </p:sp>
      <p:sp>
        <p:nvSpPr>
          <p:cNvPr id="15" name="Abgerundetes Rechteck 14"/>
          <p:cNvSpPr/>
          <p:nvPr/>
        </p:nvSpPr>
        <p:spPr bwMode="auto">
          <a:xfrm>
            <a:off x="3288699" y="6249888"/>
            <a:ext cx="9409713" cy="792088"/>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buClr>
                <a:srgbClr val="007E8C"/>
              </a:buClr>
            </a:pPr>
            <a:r>
              <a:rPr lang="de-DE" sz="1200" dirty="0">
                <a:solidFill>
                  <a:srgbClr val="000000"/>
                </a:solidFill>
                <a:latin typeface="+mn-lt"/>
                <a:ea typeface="ＭＳ Ｐゴシック" pitchFamily="34" charset="-128"/>
                <a:cs typeface="Arial"/>
              </a:rPr>
              <a:t>Ja. </a:t>
            </a:r>
          </a:p>
        </p:txBody>
      </p:sp>
      <p:sp>
        <p:nvSpPr>
          <p:cNvPr id="16" name="Rechteck 15"/>
          <p:cNvSpPr/>
          <p:nvPr/>
        </p:nvSpPr>
        <p:spPr>
          <a:xfrm>
            <a:off x="201699" y="1605372"/>
            <a:ext cx="12487367" cy="369332"/>
          </a:xfrm>
          <a:prstGeom prst="rect">
            <a:avLst/>
          </a:prstGeom>
        </p:spPr>
        <p:txBody>
          <a:bodyPr wrap="square">
            <a:spAutoFit/>
          </a:bodyPr>
          <a:lstStyle/>
          <a:p>
            <a:r>
              <a:rPr lang="de-DE" sz="1800" dirty="0" smtClean="0">
                <a:solidFill>
                  <a:srgbClr val="007E8C"/>
                </a:solidFill>
              </a:rPr>
              <a:t>Allgemeines</a:t>
            </a:r>
            <a:endParaRPr lang="de-DE" sz="1800" dirty="0">
              <a:solidFill>
                <a:srgbClr val="007E8C"/>
              </a:solidFill>
            </a:endParaRPr>
          </a:p>
        </p:txBody>
      </p:sp>
    </p:spTree>
    <p:extLst>
      <p:ext uri="{BB962C8B-B14F-4D97-AF65-F5344CB8AC3E}">
        <p14:creationId xmlns:p14="http://schemas.microsoft.com/office/powerpoint/2010/main" val="4442443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Foliennummernplatzhalter 4"/>
          <p:cNvSpPr>
            <a:spLocks noGrp="1"/>
          </p:cNvSpPr>
          <p:nvPr>
            <p:ph type="sldNum" sz="quarter" idx="11"/>
          </p:nvPr>
        </p:nvSpPr>
        <p:spPr/>
        <p:txBody>
          <a:bodyPr/>
          <a:lstStyle/>
          <a:p>
            <a:fld id="{FB3C0390-5D91-4408-912F-FE9D16BB8352}" type="slidenum">
              <a:rPr lang="de-DE"/>
              <a:pPr/>
              <a:t>9</a:t>
            </a:fld>
            <a:endParaRPr lang="de-DE" dirty="0"/>
          </a:p>
        </p:txBody>
      </p:sp>
      <p:sp>
        <p:nvSpPr>
          <p:cNvPr id="610306" name="Rectangle 2"/>
          <p:cNvSpPr>
            <a:spLocks noGrp="1" noChangeArrowheads="1"/>
          </p:cNvSpPr>
          <p:nvPr>
            <p:ph type="title"/>
          </p:nvPr>
        </p:nvSpPr>
        <p:spPr>
          <a:xfrm>
            <a:off x="306388" y="447675"/>
            <a:ext cx="8752296" cy="920750"/>
          </a:xfrm>
        </p:spPr>
        <p:txBody>
          <a:bodyPr/>
          <a:lstStyle/>
          <a:p>
            <a:r>
              <a:rPr lang="de-DE" dirty="0"/>
              <a:t>Ausblick auf </a:t>
            </a:r>
            <a:r>
              <a:rPr lang="de-DE" dirty="0" smtClean="0"/>
              <a:t>GoBD-bedingte </a:t>
            </a:r>
            <a:r>
              <a:rPr lang="de-DE" dirty="0"/>
              <a:t>Programmanpassungen </a:t>
            </a:r>
            <a:r>
              <a:rPr lang="de-DE" dirty="0" smtClean="0"/>
              <a:t/>
            </a:r>
            <a:br>
              <a:rPr lang="de-DE" dirty="0" smtClean="0"/>
            </a:br>
            <a:r>
              <a:rPr lang="de-DE" dirty="0" smtClean="0"/>
              <a:t>durch </a:t>
            </a:r>
            <a:r>
              <a:rPr lang="de-DE" dirty="0"/>
              <a:t>DATEV </a:t>
            </a:r>
            <a:r>
              <a:rPr lang="de-DE" dirty="0" smtClean="0"/>
              <a:t>ab</a:t>
            </a:r>
            <a:r>
              <a:rPr lang="de-DE" dirty="0" smtClean="0">
                <a:solidFill>
                  <a:srgbClr val="FF0000"/>
                </a:solidFill>
              </a:rPr>
              <a:t> </a:t>
            </a:r>
            <a:r>
              <a:rPr lang="de-DE" dirty="0" smtClean="0"/>
              <a:t>2016</a:t>
            </a:r>
            <a:endParaRPr lang="de-DE" dirty="0"/>
          </a:p>
        </p:txBody>
      </p:sp>
      <p:sp>
        <p:nvSpPr>
          <p:cNvPr id="8" name="Abgerundetes Rechteck 7"/>
          <p:cNvSpPr/>
          <p:nvPr/>
        </p:nvSpPr>
        <p:spPr bwMode="auto">
          <a:xfrm>
            <a:off x="3298043" y="2289448"/>
            <a:ext cx="9400369" cy="1656184"/>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spcBef>
                <a:spcPts val="600"/>
              </a:spcBef>
              <a:buClr>
                <a:srgbClr val="007E8C"/>
              </a:buClr>
            </a:pPr>
            <a:r>
              <a:rPr lang="de-DE" sz="1200" dirty="0">
                <a:solidFill>
                  <a:srgbClr val="000000"/>
                </a:solidFill>
                <a:latin typeface="+mn-lt"/>
                <a:ea typeface="ＭＳ Ｐゴシック" pitchFamily="34" charset="-128"/>
                <a:cs typeface="Arial"/>
              </a:rPr>
              <a:t>Spätestens im Zuge der Übermittlung der UStVA fordert das Programm eine Festschreibung aller Buchungen eines Buchungsstapels der jeweiligen Periode (z</a:t>
            </a:r>
            <a:r>
              <a:rPr lang="de-DE" sz="1200" dirty="0" smtClean="0">
                <a:solidFill>
                  <a:srgbClr val="000000"/>
                </a:solidFill>
                <a:latin typeface="+mn-lt"/>
                <a:ea typeface="ＭＳ Ｐゴシック" pitchFamily="34" charset="-128"/>
                <a:cs typeface="Arial"/>
              </a:rPr>
              <a:t>. B</a:t>
            </a:r>
            <a:r>
              <a:rPr lang="de-DE" sz="1200" dirty="0">
                <a:solidFill>
                  <a:srgbClr val="000000"/>
                </a:solidFill>
                <a:latin typeface="+mn-lt"/>
                <a:ea typeface="ＭＳ Ｐゴシック" pitchFamily="34" charset="-128"/>
                <a:cs typeface="Arial"/>
              </a:rPr>
              <a:t>. monatlich, quartalsweise) für das Wirtschaftsjahr. Diese </a:t>
            </a:r>
            <a:r>
              <a:rPr lang="de-DE" sz="1200" dirty="0" smtClean="0">
                <a:solidFill>
                  <a:srgbClr val="000000"/>
                </a:solidFill>
                <a:latin typeface="+mn-lt"/>
                <a:ea typeface="ＭＳ Ｐゴシック" pitchFamily="34" charset="-128"/>
                <a:cs typeface="Arial"/>
              </a:rPr>
              <a:t>Festschrei-</a:t>
            </a:r>
            <a:r>
              <a:rPr lang="de-DE" sz="1200" dirty="0" err="1" smtClean="0">
                <a:solidFill>
                  <a:srgbClr val="000000"/>
                </a:solidFill>
                <a:latin typeface="+mn-lt"/>
                <a:ea typeface="ＭＳ Ｐゴシック" pitchFamily="34" charset="-128"/>
                <a:cs typeface="Arial"/>
              </a:rPr>
              <a:t>bungspflicht</a:t>
            </a:r>
            <a:r>
              <a:rPr lang="de-DE" sz="1200" dirty="0" smtClean="0">
                <a:solidFill>
                  <a:srgbClr val="000000"/>
                </a:solidFill>
                <a:latin typeface="+mn-lt"/>
                <a:ea typeface="ＭＳ Ｐゴシック" pitchFamily="34" charset="-128"/>
                <a:cs typeface="Arial"/>
              </a:rPr>
              <a:t> </a:t>
            </a:r>
            <a:r>
              <a:rPr lang="de-DE" sz="1200" dirty="0">
                <a:solidFill>
                  <a:srgbClr val="000000"/>
                </a:solidFill>
                <a:latin typeface="+mn-lt"/>
                <a:ea typeface="ＭＳ Ｐゴシック" pitchFamily="34" charset="-128"/>
                <a:cs typeface="Arial"/>
              </a:rPr>
              <a:t>kann durch berechtigte Anwender für einen Mandanten aufgehoben werden, dies wird systemseitig dokumentiert.</a:t>
            </a:r>
          </a:p>
          <a:p>
            <a:pPr>
              <a:spcBef>
                <a:spcPts val="600"/>
              </a:spcBef>
              <a:buClr>
                <a:srgbClr val="007E8C"/>
              </a:buClr>
            </a:pPr>
            <a:r>
              <a:rPr lang="de-DE" sz="1200" dirty="0">
                <a:solidFill>
                  <a:srgbClr val="000000"/>
                </a:solidFill>
                <a:latin typeface="+mn-lt"/>
                <a:ea typeface="ＭＳ Ｐゴシック" pitchFamily="34" charset="-128"/>
                <a:cs typeface="Arial"/>
              </a:rPr>
              <a:t>Die Information, ob die Buchungen eines Stapels festgeschrieben sind oder nicht, wird bei einem Im-/Export im DATEV- sowie im ASCII-Format mitgeführt. Für Sonderfälle besteht die Möglichkeit – ebenfalls systemseitig dokumentiert – die Festschreibekennung beim Import durch einen berechtigten Anwender </a:t>
            </a:r>
            <a:r>
              <a:rPr lang="de-DE" sz="1200" dirty="0" smtClean="0">
                <a:solidFill>
                  <a:srgbClr val="000000"/>
                </a:solidFill>
                <a:latin typeface="+mn-lt"/>
                <a:ea typeface="ＭＳ Ｐゴシック" pitchFamily="34" charset="-128"/>
                <a:cs typeface="Arial"/>
              </a:rPr>
              <a:t>aufzuheben.</a:t>
            </a:r>
            <a:endParaRPr lang="de-DE" sz="1200" dirty="0">
              <a:latin typeface="+mn-lt"/>
              <a:ea typeface="ＭＳ Ｐゴシック" pitchFamily="34" charset="-128"/>
              <a:cs typeface="Arial"/>
            </a:endParaRPr>
          </a:p>
        </p:txBody>
      </p:sp>
      <p:sp>
        <p:nvSpPr>
          <p:cNvPr id="9" name="Abgerundetes Rechteck 8"/>
          <p:cNvSpPr/>
          <p:nvPr/>
        </p:nvSpPr>
        <p:spPr bwMode="auto">
          <a:xfrm>
            <a:off x="213859" y="2289448"/>
            <a:ext cx="2978987" cy="1656184"/>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Was sind die wesentlichen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Änderungen </a:t>
            </a:r>
            <a:r>
              <a:rPr lang="de-DE" sz="1200" dirty="0">
                <a:solidFill>
                  <a:schemeClr val="bg1"/>
                </a:solidFill>
                <a:latin typeface="+mn-lt"/>
                <a:ea typeface="Tahoma" pitchFamily="34" charset="0"/>
                <a:cs typeface="Tahoma" pitchFamily="34" charset="0"/>
              </a:rPr>
              <a:t>der Festschreibung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im </a:t>
            </a:r>
            <a:r>
              <a:rPr lang="de-DE" sz="1200" dirty="0">
                <a:solidFill>
                  <a:schemeClr val="bg1"/>
                </a:solidFill>
                <a:latin typeface="+mn-lt"/>
                <a:ea typeface="Tahoma" pitchFamily="34" charset="0"/>
                <a:cs typeface="Tahoma" pitchFamily="34" charset="0"/>
              </a:rPr>
              <a:t>Zuge der Übermittlung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einer </a:t>
            </a:r>
            <a:r>
              <a:rPr lang="de-DE" sz="1200" dirty="0">
                <a:solidFill>
                  <a:schemeClr val="bg1"/>
                </a:solidFill>
                <a:latin typeface="+mn-lt"/>
                <a:ea typeface="Tahoma" pitchFamily="34" charset="0"/>
                <a:cs typeface="Tahoma" pitchFamily="34" charset="0"/>
              </a:rPr>
              <a:t>UStVA?</a:t>
            </a:r>
          </a:p>
        </p:txBody>
      </p:sp>
      <p:sp>
        <p:nvSpPr>
          <p:cNvPr id="10" name="Abgerundetes Rechteck 9"/>
          <p:cNvSpPr/>
          <p:nvPr/>
        </p:nvSpPr>
        <p:spPr bwMode="auto">
          <a:xfrm>
            <a:off x="211045" y="4017640"/>
            <a:ext cx="2978987" cy="1044116"/>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Welche Buchungen bzw.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Buchungsstapel </a:t>
            </a:r>
            <a:r>
              <a:rPr lang="de-DE" sz="1200" dirty="0">
                <a:solidFill>
                  <a:schemeClr val="bg1"/>
                </a:solidFill>
                <a:latin typeface="+mn-lt"/>
                <a:ea typeface="Tahoma" pitchFamily="34" charset="0"/>
                <a:cs typeface="Tahoma" pitchFamily="34" charset="0"/>
              </a:rPr>
              <a:t>sind von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der </a:t>
            </a:r>
            <a:r>
              <a:rPr lang="de-DE" sz="1200" dirty="0">
                <a:solidFill>
                  <a:schemeClr val="bg1"/>
                </a:solidFill>
                <a:latin typeface="+mn-lt"/>
                <a:ea typeface="Tahoma" pitchFamily="34" charset="0"/>
                <a:cs typeface="Tahoma" pitchFamily="34" charset="0"/>
              </a:rPr>
              <a:t>neuen Logik ausgenommen?</a:t>
            </a:r>
          </a:p>
        </p:txBody>
      </p:sp>
      <p:sp>
        <p:nvSpPr>
          <p:cNvPr id="11" name="Abgerundetes Rechteck 10"/>
          <p:cNvSpPr/>
          <p:nvPr/>
        </p:nvSpPr>
        <p:spPr bwMode="auto">
          <a:xfrm>
            <a:off x="3298043" y="4017640"/>
            <a:ext cx="9400369" cy="1044116"/>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spcBef>
                <a:spcPts val="600"/>
              </a:spcBef>
              <a:buClr>
                <a:srgbClr val="007E8C"/>
              </a:buClr>
            </a:pPr>
            <a:r>
              <a:rPr lang="de-DE" sz="1200" dirty="0">
                <a:solidFill>
                  <a:srgbClr val="000000"/>
                </a:solidFill>
                <a:latin typeface="+mn-lt"/>
                <a:ea typeface="ＭＳ Ｐゴシック" pitchFamily="34" charset="-128"/>
                <a:cs typeface="Arial"/>
              </a:rPr>
              <a:t>Von der Festschreibungspflicht ausgenommen sind</a:t>
            </a:r>
          </a:p>
          <a:p>
            <a:pPr marL="171450" indent="-171450">
              <a:spcBef>
                <a:spcPts val="600"/>
              </a:spcBef>
              <a:buClr>
                <a:srgbClr val="007E8C"/>
              </a:buClr>
              <a:buFont typeface="Wingdings" panose="05000000000000000000" pitchFamily="2" charset="2"/>
              <a:buChar char="n"/>
            </a:pPr>
            <a:r>
              <a:rPr lang="de-DE" sz="1200" dirty="0">
                <a:solidFill>
                  <a:srgbClr val="000000"/>
                </a:solidFill>
                <a:latin typeface="+mn-lt"/>
                <a:ea typeface="ＭＳ Ｐゴシック" pitchFamily="34" charset="-128"/>
                <a:cs typeface="Arial"/>
              </a:rPr>
              <a:t>Stapel, die nur OPOS-EB-Werte oder AHK-Werte enthalten </a:t>
            </a:r>
            <a:r>
              <a:rPr lang="de-DE" sz="1200" dirty="0" smtClean="0">
                <a:solidFill>
                  <a:srgbClr val="000000"/>
                </a:solidFill>
                <a:latin typeface="+mn-lt"/>
                <a:ea typeface="ＭＳ Ｐゴシック" pitchFamily="34" charset="-128"/>
                <a:cs typeface="Arial"/>
              </a:rPr>
              <a:t>sowie</a:t>
            </a:r>
          </a:p>
          <a:p>
            <a:pPr marL="171450" indent="-171450">
              <a:spcBef>
                <a:spcPts val="600"/>
              </a:spcBef>
              <a:buClr>
                <a:srgbClr val="007E8C"/>
              </a:buClr>
              <a:buFont typeface="Wingdings" panose="05000000000000000000" pitchFamily="2" charset="2"/>
              <a:buChar char="n"/>
            </a:pPr>
            <a:r>
              <a:rPr lang="de-DE" sz="1200" dirty="0" smtClean="0">
                <a:solidFill>
                  <a:srgbClr val="000000"/>
                </a:solidFill>
                <a:latin typeface="+mn-lt"/>
                <a:ea typeface="ＭＳ Ｐゴシック" pitchFamily="34" charset="-128"/>
                <a:cs typeface="Arial"/>
              </a:rPr>
              <a:t>kalkulatorische </a:t>
            </a:r>
            <a:r>
              <a:rPr lang="de-DE" sz="1200" dirty="0">
                <a:solidFill>
                  <a:srgbClr val="000000"/>
                </a:solidFill>
                <a:latin typeface="+mn-lt"/>
                <a:ea typeface="ＭＳ Ｐゴシック" pitchFamily="34" charset="-128"/>
                <a:cs typeface="Arial"/>
              </a:rPr>
              <a:t>Buchungen, sofern sie in einem gesonderten, dafür vorgesehenen </a:t>
            </a:r>
            <a:r>
              <a:rPr lang="de-DE" sz="1200" dirty="0" smtClean="0">
                <a:solidFill>
                  <a:srgbClr val="000000"/>
                </a:solidFill>
                <a:latin typeface="+mn-lt"/>
                <a:ea typeface="ＭＳ Ｐゴシック" pitchFamily="34" charset="-128"/>
                <a:cs typeface="Arial"/>
              </a:rPr>
              <a:t>Bereich </a:t>
            </a:r>
            <a:br>
              <a:rPr lang="de-DE" sz="1200" dirty="0" smtClean="0">
                <a:solidFill>
                  <a:srgbClr val="000000"/>
                </a:solidFill>
                <a:latin typeface="+mn-lt"/>
                <a:ea typeface="ＭＳ Ｐゴシック" pitchFamily="34" charset="-128"/>
                <a:cs typeface="Arial"/>
              </a:rPr>
            </a:br>
            <a:r>
              <a:rPr lang="de-DE" sz="1200" dirty="0" smtClean="0">
                <a:solidFill>
                  <a:srgbClr val="000000"/>
                </a:solidFill>
                <a:latin typeface="+mn-lt"/>
                <a:ea typeface="ＭＳ Ｐゴシック" pitchFamily="34" charset="-128"/>
                <a:cs typeface="Arial"/>
              </a:rPr>
              <a:t>(</a:t>
            </a:r>
            <a:r>
              <a:rPr lang="de-DE" sz="1200" dirty="0" smtClean="0">
                <a:solidFill>
                  <a:srgbClr val="000000"/>
                </a:solidFill>
                <a:latin typeface="+mn-lt"/>
                <a:ea typeface="ＭＳ Ｐゴシック" pitchFamily="34" charset="-128"/>
                <a:cs typeface="Arial"/>
                <a:sym typeface="Wingdings" panose="05000000000000000000" pitchFamily="2" charset="2"/>
              </a:rPr>
              <a:t></a:t>
            </a:r>
            <a:r>
              <a:rPr lang="de-DE" sz="1200" dirty="0" smtClean="0">
                <a:solidFill>
                  <a:srgbClr val="000000"/>
                </a:solidFill>
                <a:latin typeface="+mn-lt"/>
                <a:ea typeface="ＭＳ Ｐゴシック" pitchFamily="34" charset="-128"/>
                <a:cs typeface="Arial"/>
              </a:rPr>
              <a:t> </a:t>
            </a:r>
            <a:r>
              <a:rPr lang="de-DE" sz="1200" dirty="0">
                <a:solidFill>
                  <a:srgbClr val="000000"/>
                </a:solidFill>
                <a:latin typeface="+mn-lt"/>
                <a:ea typeface="ＭＳ Ｐゴシック" pitchFamily="34" charset="-128"/>
                <a:cs typeface="Arial"/>
              </a:rPr>
              <a:t>eigene Buchungsstapel) geführt werden.</a:t>
            </a:r>
          </a:p>
        </p:txBody>
      </p:sp>
      <p:sp>
        <p:nvSpPr>
          <p:cNvPr id="12" name="Abgerundetes Rechteck 11"/>
          <p:cNvSpPr/>
          <p:nvPr/>
        </p:nvSpPr>
        <p:spPr bwMode="auto">
          <a:xfrm>
            <a:off x="201700" y="5133764"/>
            <a:ext cx="2978987" cy="1188132"/>
          </a:xfrm>
          <a:prstGeom prst="roundRect">
            <a:avLst>
              <a:gd name="adj" fmla="val 8924"/>
            </a:avLst>
          </a:prstGeom>
          <a:solidFill>
            <a:srgbClr val="007E8C"/>
          </a:solidFill>
          <a:ln>
            <a:noFill/>
          </a:ln>
          <a:effectLst>
            <a:outerShdw blurRad="50800" dist="25400" dir="1200000" algn="ctr" rotWithShape="0">
              <a:schemeClr val="tx2">
                <a:alpha val="70000"/>
              </a:schemeClr>
            </a:outerShdw>
          </a:effectLst>
        </p:spPr>
        <p:txBody>
          <a:bodyPr vert="horz" wrap="square" anchor="ctr"/>
          <a:lstStyle/>
          <a:p>
            <a:pPr algn="ctr"/>
            <a:r>
              <a:rPr lang="de-DE" sz="1200" dirty="0">
                <a:solidFill>
                  <a:schemeClr val="bg1"/>
                </a:solidFill>
                <a:latin typeface="+mn-lt"/>
                <a:ea typeface="Tahoma" pitchFamily="34" charset="0"/>
                <a:cs typeface="Tahoma" pitchFamily="34" charset="0"/>
              </a:rPr>
              <a:t>Wird eine Kennzeichnung,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ob </a:t>
            </a:r>
            <a:r>
              <a:rPr lang="de-DE" sz="1200" dirty="0">
                <a:solidFill>
                  <a:schemeClr val="bg1"/>
                </a:solidFill>
                <a:latin typeface="+mn-lt"/>
                <a:ea typeface="Tahoma" pitchFamily="34" charset="0"/>
                <a:cs typeface="Tahoma" pitchFamily="34" charset="0"/>
              </a:rPr>
              <a:t>der Stapel festschrieben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wurde</a:t>
            </a:r>
            <a:r>
              <a:rPr lang="de-DE" sz="1200" dirty="0">
                <a:solidFill>
                  <a:schemeClr val="bg1"/>
                </a:solidFill>
                <a:latin typeface="+mn-lt"/>
                <a:ea typeface="Tahoma" pitchFamily="34" charset="0"/>
                <a:cs typeface="Tahoma" pitchFamily="34" charset="0"/>
              </a:rPr>
              <a:t>, im Zuge der Übermittlung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der </a:t>
            </a:r>
            <a:r>
              <a:rPr lang="de-DE" sz="1200" dirty="0">
                <a:solidFill>
                  <a:schemeClr val="bg1"/>
                </a:solidFill>
                <a:latin typeface="+mn-lt"/>
                <a:ea typeface="Tahoma" pitchFamily="34" charset="0"/>
                <a:cs typeface="Tahoma" pitchFamily="34" charset="0"/>
              </a:rPr>
              <a:t>UStVA an die Finanzverwaltung </a:t>
            </a:r>
            <a:endParaRPr lang="de-DE" sz="1200" dirty="0" smtClean="0">
              <a:solidFill>
                <a:schemeClr val="bg1"/>
              </a:solidFill>
              <a:latin typeface="+mn-lt"/>
              <a:ea typeface="Tahoma" pitchFamily="34" charset="0"/>
              <a:cs typeface="Tahoma" pitchFamily="34" charset="0"/>
            </a:endParaRPr>
          </a:p>
          <a:p>
            <a:pPr algn="ctr"/>
            <a:r>
              <a:rPr lang="de-DE" sz="1200" dirty="0" smtClean="0">
                <a:solidFill>
                  <a:schemeClr val="bg1"/>
                </a:solidFill>
                <a:latin typeface="+mn-lt"/>
                <a:ea typeface="Tahoma" pitchFamily="34" charset="0"/>
                <a:cs typeface="Tahoma" pitchFamily="34" charset="0"/>
              </a:rPr>
              <a:t>vom </a:t>
            </a:r>
            <a:r>
              <a:rPr lang="de-DE" sz="1200" dirty="0">
                <a:solidFill>
                  <a:schemeClr val="bg1"/>
                </a:solidFill>
                <a:latin typeface="+mn-lt"/>
                <a:ea typeface="Tahoma" pitchFamily="34" charset="0"/>
                <a:cs typeface="Tahoma" pitchFamily="34" charset="0"/>
              </a:rPr>
              <a:t>Programm mitgegeben.</a:t>
            </a:r>
          </a:p>
        </p:txBody>
      </p:sp>
      <p:sp>
        <p:nvSpPr>
          <p:cNvPr id="13" name="Abgerundetes Rechteck 12"/>
          <p:cNvSpPr/>
          <p:nvPr/>
        </p:nvSpPr>
        <p:spPr bwMode="auto">
          <a:xfrm>
            <a:off x="3288698" y="5133764"/>
            <a:ext cx="9400369" cy="1188132"/>
          </a:xfrm>
          <a:prstGeom prst="roundRect">
            <a:avLst>
              <a:gd name="adj" fmla="val 8924"/>
            </a:avLst>
          </a:prstGeom>
          <a:solidFill>
            <a:schemeClr val="bg1"/>
          </a:solidFill>
          <a:ln w="28575" cap="flat" cmpd="sng" algn="ctr">
            <a:solidFill>
              <a:schemeClr val="accent2">
                <a:lumMod val="75000"/>
              </a:schemeClr>
            </a:solidFill>
            <a:prstDash val="solid"/>
            <a:round/>
            <a:headEnd type="none" w="med" len="med"/>
            <a:tailEnd type="none" w="med" len="med"/>
          </a:ln>
          <a:effectLst>
            <a:outerShdw blurRad="50800" dist="38100" dir="2400000" algn="ctr" rotWithShape="0">
              <a:schemeClr val="tx1">
                <a:alpha val="50000"/>
              </a:schemeClr>
            </a:outerShdw>
          </a:effectLst>
        </p:spPr>
        <p:txBody>
          <a:bodyPr anchor="ctr"/>
          <a:lstStyle/>
          <a:p>
            <a:pPr>
              <a:buClr>
                <a:srgbClr val="007E8C"/>
              </a:buClr>
            </a:pPr>
            <a:r>
              <a:rPr lang="de-DE" sz="1200" dirty="0" smtClean="0">
                <a:solidFill>
                  <a:srgbClr val="000000"/>
                </a:solidFill>
                <a:latin typeface="+mn-lt"/>
                <a:ea typeface="ＭＳ Ｐゴシック" pitchFamily="34" charset="-128"/>
                <a:cs typeface="Arial"/>
              </a:rPr>
              <a:t>Nein.</a:t>
            </a:r>
            <a:endParaRPr lang="de-DE" sz="1200" dirty="0">
              <a:solidFill>
                <a:srgbClr val="000000"/>
              </a:solidFill>
              <a:latin typeface="+mn-lt"/>
              <a:ea typeface="ＭＳ Ｐゴシック" pitchFamily="34" charset="-128"/>
              <a:cs typeface="Arial"/>
            </a:endParaRPr>
          </a:p>
        </p:txBody>
      </p:sp>
      <p:sp>
        <p:nvSpPr>
          <p:cNvPr id="2" name="Rechteck 1"/>
          <p:cNvSpPr/>
          <p:nvPr/>
        </p:nvSpPr>
        <p:spPr>
          <a:xfrm>
            <a:off x="201699" y="1605372"/>
            <a:ext cx="12487367" cy="369332"/>
          </a:xfrm>
          <a:prstGeom prst="rect">
            <a:avLst/>
          </a:prstGeom>
        </p:spPr>
        <p:txBody>
          <a:bodyPr wrap="square">
            <a:spAutoFit/>
          </a:bodyPr>
          <a:lstStyle/>
          <a:p>
            <a:r>
              <a:rPr lang="de-DE" sz="1800" dirty="0">
                <a:solidFill>
                  <a:srgbClr val="007E8C"/>
                </a:solidFill>
              </a:rPr>
              <a:t>DATEV </a:t>
            </a:r>
            <a:r>
              <a:rPr lang="de-DE" sz="1800" dirty="0" err="1" smtClean="0">
                <a:solidFill>
                  <a:srgbClr val="007E8C"/>
                </a:solidFill>
              </a:rPr>
              <a:t>Rechnungswesenprogramme</a:t>
            </a:r>
            <a:endParaRPr lang="de-DE" sz="1800" dirty="0">
              <a:solidFill>
                <a:srgbClr val="007E8C"/>
              </a:solidFill>
            </a:endParaRPr>
          </a:p>
        </p:txBody>
      </p:sp>
    </p:spTree>
    <p:extLst>
      <p:ext uri="{BB962C8B-B14F-4D97-AF65-F5344CB8AC3E}">
        <p14:creationId xmlns:p14="http://schemas.microsoft.com/office/powerpoint/2010/main" val="3691055816"/>
      </p:ext>
    </p:extLst>
  </p:cSld>
  <p:clrMapOvr>
    <a:masterClrMapping/>
  </p:clrMapOvr>
  <p:timing>
    <p:tnLst>
      <p:par>
        <p:cTn id="1" dur="indefinite" restart="never" nodeType="tmRoot"/>
      </p:par>
    </p:tnLst>
  </p:timing>
</p:sld>
</file>

<file path=ppt/theme/theme1.xml><?xml version="1.0" encoding="utf-8"?>
<a:theme xmlns:a="http://schemas.openxmlformats.org/drawingml/2006/main" name="Foliensatz_Einstiegsseite_Balken_mit_Bild">
  <a:themeElements>
    <a:clrScheme name="Foliensatz_Einstiegsseite_Balken_mit_Bild 1">
      <a:dk1>
        <a:srgbClr val="000000"/>
      </a:dk1>
      <a:lt1>
        <a:srgbClr val="FFFFFF"/>
      </a:lt1>
      <a:dk2>
        <a:srgbClr val="000000"/>
      </a:dk2>
      <a:lt2>
        <a:srgbClr val="DDDDDD"/>
      </a:lt2>
      <a:accent1>
        <a:srgbClr val="969696"/>
      </a:accent1>
      <a:accent2>
        <a:srgbClr val="ADD6DB"/>
      </a:accent2>
      <a:accent3>
        <a:srgbClr val="FFFFFF"/>
      </a:accent3>
      <a:accent4>
        <a:srgbClr val="000000"/>
      </a:accent4>
      <a:accent5>
        <a:srgbClr val="C9C9C9"/>
      </a:accent5>
      <a:accent6>
        <a:srgbClr val="9CC2C6"/>
      </a:accent6>
      <a:hlink>
        <a:srgbClr val="6BB5BF"/>
      </a:hlink>
      <a:folHlink>
        <a:srgbClr val="007E8C"/>
      </a:folHlink>
    </a:clrScheme>
    <a:fontScheme name="Foliensatz_Einstiegsseite_Balken_mit_Bild">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t" anchorCtr="0" compatLnSpc="1">
        <a:prstTxWarp prst="textNoShape">
          <a:avLst/>
        </a:prstTxWarp>
        <a:spAutoFit/>
      </a:bodyPr>
      <a:lstStyle>
        <a:defPPr marL="0" marR="0" indent="0" algn="l" defTabSz="1177925" rtl="0" eaLnBrk="1" fontAlgn="base" latinLnBrk="0" hangingPunct="1">
          <a:lnSpc>
            <a:spcPct val="100000"/>
          </a:lnSpc>
          <a:spcBef>
            <a:spcPct val="0"/>
          </a:spcBef>
          <a:spcAft>
            <a:spcPct val="0"/>
          </a:spcAft>
          <a:buClrTx/>
          <a:buSzTx/>
          <a:buFontTx/>
          <a:buNone/>
          <a:tabLst/>
          <a:defRPr kumimoji="0" lang="de-DE" sz="23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t" anchorCtr="0" compatLnSpc="1">
        <a:prstTxWarp prst="textNoShape">
          <a:avLst/>
        </a:prstTxWarp>
        <a:spAutoFit/>
      </a:bodyPr>
      <a:lstStyle>
        <a:defPPr marL="0" marR="0" indent="0" algn="l" defTabSz="1177925" rtl="0" eaLnBrk="1" fontAlgn="base" latinLnBrk="0" hangingPunct="1">
          <a:lnSpc>
            <a:spcPct val="100000"/>
          </a:lnSpc>
          <a:spcBef>
            <a:spcPct val="0"/>
          </a:spcBef>
          <a:spcAft>
            <a:spcPct val="0"/>
          </a:spcAft>
          <a:buClrTx/>
          <a:buSzTx/>
          <a:buFontTx/>
          <a:buNone/>
          <a:tabLst/>
          <a:defRPr kumimoji="0" lang="de-DE" sz="23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Foliensatz_Einstiegsseite_Balken_mit_Bild 1">
        <a:dk1>
          <a:srgbClr val="000000"/>
        </a:dk1>
        <a:lt1>
          <a:srgbClr val="FFFFFF"/>
        </a:lt1>
        <a:dk2>
          <a:srgbClr val="000000"/>
        </a:dk2>
        <a:lt2>
          <a:srgbClr val="DDDDDD"/>
        </a:lt2>
        <a:accent1>
          <a:srgbClr val="969696"/>
        </a:accent1>
        <a:accent2>
          <a:srgbClr val="ADD6DB"/>
        </a:accent2>
        <a:accent3>
          <a:srgbClr val="FFFFFF"/>
        </a:accent3>
        <a:accent4>
          <a:srgbClr val="000000"/>
        </a:accent4>
        <a:accent5>
          <a:srgbClr val="C9C9C9"/>
        </a:accent5>
        <a:accent6>
          <a:srgbClr val="9CC2C6"/>
        </a:accent6>
        <a:hlink>
          <a:srgbClr val="6BB5BF"/>
        </a:hlink>
        <a:folHlink>
          <a:srgbClr val="007E8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A42EFBC3219EC74793C0FF360278944E" ma:contentTypeVersion="0" ma:contentTypeDescription="Ein neues Dokument erstellen." ma:contentTypeScope="" ma:versionID="87707e204f4005a881a4faff935a6400">
  <xsd:schema xmlns:xsd="http://www.w3.org/2001/XMLSchema" xmlns:xs="http://www.w3.org/2001/XMLSchema" xmlns:p="http://schemas.microsoft.com/office/2006/metadata/properties" targetNamespace="http://schemas.microsoft.com/office/2006/metadata/properties" ma:root="true" ma:fieldsID="66c4a6dd5ef775a5269b08f7de37f93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5275DF1-DB3B-4FA2-AC27-0D794DE5F3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C7F62E56-28A7-4E0A-9083-BA34E25DA4D3}">
  <ds:schemaRefs>
    <ds:schemaRef ds:uri="http://schemas.microsoft.com/sharepoint/v3/contenttype/forms"/>
  </ds:schemaRefs>
</ds:datastoreItem>
</file>

<file path=customXml/itemProps3.xml><?xml version="1.0" encoding="utf-8"?>
<ds:datastoreItem xmlns:ds="http://schemas.openxmlformats.org/officeDocument/2006/customXml" ds:itemID="{7E122EEA-E107-4E0A-A112-E2B257A86E30}">
  <ds:schemaRefs>
    <ds:schemaRef ds:uri="http://purl.org/dc/elements/1.1/"/>
    <ds:schemaRef ds:uri="http://purl.org/dc/dcmitype/"/>
    <ds:schemaRef ds:uri="http://schemas.openxmlformats.org/package/2006/metadata/core-properties"/>
    <ds:schemaRef ds:uri="http://schemas.microsoft.com/office/infopath/2007/PartnerControls"/>
    <ds:schemaRef ds:uri="http://www.w3.org/XML/1998/namespace"/>
    <ds:schemaRef ds:uri="http://schemas.microsoft.com/office/2006/documentManagement/typ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Foliensatz_Einstiegsseite_Balken_mit_Bild</Template>
  <TotalTime>0</TotalTime>
  <Words>2135</Words>
  <Application>Microsoft Office PowerPoint</Application>
  <PresentationFormat>Benutzerdefiniert</PresentationFormat>
  <Paragraphs>208</Paragraphs>
  <Slides>15</Slides>
  <Notes>0</Notes>
  <HiddenSlides>0</HiddenSlides>
  <MMClips>0</MMClips>
  <ScaleCrop>false</ScaleCrop>
  <HeadingPairs>
    <vt:vector size="4" baseType="variant">
      <vt:variant>
        <vt:lpstr>Design</vt:lpstr>
      </vt:variant>
      <vt:variant>
        <vt:i4>1</vt:i4>
      </vt:variant>
      <vt:variant>
        <vt:lpstr>Folientitel</vt:lpstr>
      </vt:variant>
      <vt:variant>
        <vt:i4>15</vt:i4>
      </vt:variant>
    </vt:vector>
  </HeadingPairs>
  <TitlesOfParts>
    <vt:vector size="16" baseType="lpstr">
      <vt:lpstr>Foliensatz_Einstiegsseite_Balken_mit_Bild</vt:lpstr>
      <vt:lpstr>GoBD </vt:lpstr>
      <vt:lpstr>Wesentliche Änderungen und Schwerpunkte der GoBD</vt:lpstr>
      <vt:lpstr>Prüfung der Betroffenheit und des  grundsätzlichen Handlungsbedarfs</vt:lpstr>
      <vt:lpstr>Belegablage</vt:lpstr>
      <vt:lpstr>Festschreiben Buchungen</vt:lpstr>
      <vt:lpstr>Belegfunktion: Aspekte der Formatwahl und Aufbe-wahrung von elektronischen Belegen bzw. Daten I</vt:lpstr>
      <vt:lpstr>Belegfunktion: Aspekte der Formatwahl und Aufbe-wahrung von elektronischen Belegen bzw. Daten II</vt:lpstr>
      <vt:lpstr>Ausblick auf GoBD-bedingte Programmanpassungen durch DATEV ab 2016</vt:lpstr>
      <vt:lpstr>Ausblick auf GoBD-bedingte Programmanpassungen  durch DATEV ab 2016</vt:lpstr>
      <vt:lpstr>Ausblick auf GoBD-bedingte Programmanpassungen  durch DATEV ab 2016</vt:lpstr>
      <vt:lpstr>Informationen zu den wesentlichen Änderungen  durch die GoBD</vt:lpstr>
      <vt:lpstr>Informationen zu den wesentlichen Änderungen  durch die GoBD</vt:lpstr>
      <vt:lpstr>Informationen zu den wesentlichen Änderungen  durch die GoBD</vt:lpstr>
      <vt:lpstr>PowerPoint-Präsentation</vt:lpstr>
      <vt:lpstr>PowerPoint-Präsentation</vt:lpstr>
    </vt:vector>
  </TitlesOfParts>
  <Manager>DATEV eG</Manager>
  <Company>DATEV eG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T03358A</dc:creator>
  <cp:lastModifiedBy>Administrator</cp:lastModifiedBy>
  <cp:revision>64</cp:revision>
  <cp:lastPrinted>2015-11-04T09:20:15Z</cp:lastPrinted>
  <dcterms:created xsi:type="dcterms:W3CDTF">2009-11-20T12:34:27Z</dcterms:created>
  <dcterms:modified xsi:type="dcterms:W3CDTF">2016-09-12T12:12:11Z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0x010100A42EFBC3219EC74793C0FF360278944E</vt:lpwstr>
  </property>
  <property fmtid="{D5CDD505-2E9C-101B-9397-08002B2CF9AE}" pid="3" name="DATEV-DMS_DOKU_NR">
    <vt:lpwstr>39282</vt:lpwstr>
  </property>
  <property fmtid="{D5CDD505-2E9C-101B-9397-08002B2CF9AE}" pid="4" name="DATEV-DMS_BETREFF">
    <vt:lpwstr>Power-Point Präsentation GoBD neu</vt:lpwstr>
  </property>
  <property fmtid="{D5CDD505-2E9C-101B-9397-08002B2CF9AE}" pid="5" name="DATEV-DMS_MANDANT_NR">
    <vt:lpwstr>90000</vt:lpwstr>
  </property>
  <property fmtid="{D5CDD505-2E9C-101B-9397-08002B2CF9AE}" pid="6" name="DATEV-DMS_MANDANT_BEZ">
    <vt:lpwstr>Dittrich Organisation</vt:lpwstr>
  </property>
</Properties>
</file>